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2"/>
    <p:sldMasterId id="2147483681" r:id="rId3"/>
    <p:sldMasterId id="2147483693" r:id="rId4"/>
  </p:sldMasterIdLst>
  <p:notesMasterIdLst>
    <p:notesMasterId r:id="rId19"/>
  </p:notesMasterIdLst>
  <p:handoutMasterIdLst>
    <p:handoutMasterId r:id="rId20"/>
  </p:handoutMasterIdLst>
  <p:sldIdLst>
    <p:sldId id="256" r:id="rId5"/>
    <p:sldId id="675" r:id="rId6"/>
    <p:sldId id="676" r:id="rId7"/>
    <p:sldId id="666" r:id="rId8"/>
    <p:sldId id="681" r:id="rId9"/>
    <p:sldId id="677" r:id="rId10"/>
    <p:sldId id="624" r:id="rId11"/>
    <p:sldId id="682" r:id="rId12"/>
    <p:sldId id="667" r:id="rId13"/>
    <p:sldId id="703" r:id="rId14"/>
    <p:sldId id="627" r:id="rId15"/>
    <p:sldId id="705" r:id="rId16"/>
    <p:sldId id="706" r:id="rId17"/>
    <p:sldId id="680" r:id="rId18"/>
  </p:sldIdLst>
  <p:sldSz cx="12192000" cy="6858000"/>
  <p:notesSz cx="6797675" cy="9928225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ara Musrepova" initials="AM" lastIdx="2" clrIdx="0"/>
  <p:cmAuthor id="2" name="radchens" initials="RS" lastIdx="4" clrIdx="1"/>
  <p:cmAuthor id="3" name="sidorenv" initials="SV" lastIdx="1" clrIdx="2"/>
  <p:cmAuthor id="4" name="1 1" initials="11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3A54"/>
    <a:srgbClr val="25BA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2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65279F-D0E8-41EE-ABF4-002CFFD45FFA}" type="datetimeFigureOut">
              <a:rPr lang="en-GB" smtClean="0"/>
              <a:pPr/>
              <a:t>13/10/2020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C70881-7D62-43EF-8080-B4583E6E9AF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789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2B373-01C1-492E-A0CB-AFCD6D7A4698}" type="datetimeFigureOut">
              <a:rPr lang="x-none" smtClean="0"/>
              <a:pPr/>
              <a:t>13.10.2020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C38D76-6269-4547-90F5-D9EF2D96DD42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46976056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1347788"/>
            <a:ext cx="6465888" cy="3638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2:notes"/>
          <p:cNvSpPr txBox="1">
            <a:spLocks noGrp="1"/>
          </p:cNvSpPr>
          <p:nvPr>
            <p:ph type="body" idx="1"/>
          </p:nvPr>
        </p:nvSpPr>
        <p:spPr>
          <a:xfrm>
            <a:off x="673789" y="5187735"/>
            <a:ext cx="5390305" cy="4244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1" name="Google Shape;171;p2:notes"/>
          <p:cNvSpPr txBox="1">
            <a:spLocks noGrp="1"/>
          </p:cNvSpPr>
          <p:nvPr>
            <p:ph type="sldNum" idx="12"/>
          </p:nvPr>
        </p:nvSpPr>
        <p:spPr>
          <a:xfrm>
            <a:off x="3816574" y="10238853"/>
            <a:ext cx="2919748" cy="540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3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6953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2:notes"/>
          <p:cNvSpPr txBox="1">
            <a:spLocks noGrp="1"/>
          </p:cNvSpPr>
          <p:nvPr>
            <p:ph type="body" idx="1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1" name="Google Shape;171;p2:notes"/>
          <p:cNvSpPr txBox="1">
            <a:spLocks noGrp="1"/>
          </p:cNvSpPr>
          <p:nvPr>
            <p:ph type="sldNum" idx="12"/>
          </p:nvPr>
        </p:nvSpPr>
        <p:spPr>
          <a:xfrm>
            <a:off x="3850444" y="9431598"/>
            <a:ext cx="2945659" cy="498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4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0499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1347788"/>
            <a:ext cx="6465888" cy="3638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2:notes"/>
          <p:cNvSpPr txBox="1">
            <a:spLocks noGrp="1"/>
          </p:cNvSpPr>
          <p:nvPr>
            <p:ph type="body" idx="1"/>
          </p:nvPr>
        </p:nvSpPr>
        <p:spPr>
          <a:xfrm>
            <a:off x="673789" y="5187735"/>
            <a:ext cx="5390305" cy="4244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1" name="Google Shape;171;p2:notes"/>
          <p:cNvSpPr txBox="1">
            <a:spLocks noGrp="1"/>
          </p:cNvSpPr>
          <p:nvPr>
            <p:ph type="sldNum" idx="12"/>
          </p:nvPr>
        </p:nvSpPr>
        <p:spPr>
          <a:xfrm>
            <a:off x="3816574" y="10238853"/>
            <a:ext cx="2919748" cy="540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5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5408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1347788"/>
            <a:ext cx="6465888" cy="3638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2:notes"/>
          <p:cNvSpPr txBox="1">
            <a:spLocks noGrp="1"/>
          </p:cNvSpPr>
          <p:nvPr>
            <p:ph type="body" idx="1"/>
          </p:nvPr>
        </p:nvSpPr>
        <p:spPr>
          <a:xfrm>
            <a:off x="673789" y="5187735"/>
            <a:ext cx="5390305" cy="4244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1" name="Google Shape;171;p2:notes"/>
          <p:cNvSpPr txBox="1">
            <a:spLocks noGrp="1"/>
          </p:cNvSpPr>
          <p:nvPr>
            <p:ph type="sldNum" idx="12"/>
          </p:nvPr>
        </p:nvSpPr>
        <p:spPr>
          <a:xfrm>
            <a:off x="3816574" y="10238853"/>
            <a:ext cx="2919748" cy="540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7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310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1347788"/>
            <a:ext cx="6465888" cy="3638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2:notes"/>
          <p:cNvSpPr txBox="1">
            <a:spLocks noGrp="1"/>
          </p:cNvSpPr>
          <p:nvPr>
            <p:ph type="body" idx="1"/>
          </p:nvPr>
        </p:nvSpPr>
        <p:spPr>
          <a:xfrm>
            <a:off x="673789" y="5187735"/>
            <a:ext cx="5390305" cy="4244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1" name="Google Shape;171;p2:notes"/>
          <p:cNvSpPr txBox="1">
            <a:spLocks noGrp="1"/>
          </p:cNvSpPr>
          <p:nvPr>
            <p:ph type="sldNum" idx="12"/>
          </p:nvPr>
        </p:nvSpPr>
        <p:spPr>
          <a:xfrm>
            <a:off x="3816574" y="10238853"/>
            <a:ext cx="2919748" cy="540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8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1742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1347788"/>
            <a:ext cx="6465888" cy="3638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2:notes"/>
          <p:cNvSpPr txBox="1">
            <a:spLocks noGrp="1"/>
          </p:cNvSpPr>
          <p:nvPr>
            <p:ph type="body" idx="1"/>
          </p:nvPr>
        </p:nvSpPr>
        <p:spPr>
          <a:xfrm>
            <a:off x="673789" y="5187735"/>
            <a:ext cx="5390305" cy="4244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1" name="Google Shape;171;p2:notes"/>
          <p:cNvSpPr txBox="1">
            <a:spLocks noGrp="1"/>
          </p:cNvSpPr>
          <p:nvPr>
            <p:ph type="sldNum" idx="12"/>
          </p:nvPr>
        </p:nvSpPr>
        <p:spPr>
          <a:xfrm>
            <a:off x="3816574" y="10238853"/>
            <a:ext cx="2919748" cy="540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9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93528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1347788"/>
            <a:ext cx="6465888" cy="3638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2:notes"/>
          <p:cNvSpPr txBox="1">
            <a:spLocks noGrp="1"/>
          </p:cNvSpPr>
          <p:nvPr>
            <p:ph type="body" idx="1"/>
          </p:nvPr>
        </p:nvSpPr>
        <p:spPr>
          <a:xfrm>
            <a:off x="673789" y="5187735"/>
            <a:ext cx="5390305" cy="4244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1" name="Google Shape;171;p2:notes"/>
          <p:cNvSpPr txBox="1">
            <a:spLocks noGrp="1"/>
          </p:cNvSpPr>
          <p:nvPr>
            <p:ph type="sldNum" idx="12"/>
          </p:nvPr>
        </p:nvSpPr>
        <p:spPr>
          <a:xfrm>
            <a:off x="3816574" y="10238853"/>
            <a:ext cx="2919748" cy="540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67838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1347788"/>
            <a:ext cx="6465888" cy="3638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2:notes"/>
          <p:cNvSpPr txBox="1">
            <a:spLocks noGrp="1"/>
          </p:cNvSpPr>
          <p:nvPr>
            <p:ph type="body" idx="1"/>
          </p:nvPr>
        </p:nvSpPr>
        <p:spPr>
          <a:xfrm>
            <a:off x="673789" y="5187735"/>
            <a:ext cx="5390305" cy="4244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1" name="Google Shape;171;p2:notes"/>
          <p:cNvSpPr txBox="1">
            <a:spLocks noGrp="1"/>
          </p:cNvSpPr>
          <p:nvPr>
            <p:ph type="sldNum" idx="12"/>
          </p:nvPr>
        </p:nvSpPr>
        <p:spPr>
          <a:xfrm>
            <a:off x="3816574" y="10238853"/>
            <a:ext cx="2919748" cy="540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12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81314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1347788"/>
            <a:ext cx="6465888" cy="3638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2:notes"/>
          <p:cNvSpPr txBox="1">
            <a:spLocks noGrp="1"/>
          </p:cNvSpPr>
          <p:nvPr>
            <p:ph type="body" idx="1"/>
          </p:nvPr>
        </p:nvSpPr>
        <p:spPr>
          <a:xfrm>
            <a:off x="673789" y="5187735"/>
            <a:ext cx="5390305" cy="4244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1" name="Google Shape;171;p2:notes"/>
          <p:cNvSpPr txBox="1">
            <a:spLocks noGrp="1"/>
          </p:cNvSpPr>
          <p:nvPr>
            <p:ph type="sldNum" idx="12"/>
          </p:nvPr>
        </p:nvSpPr>
        <p:spPr>
          <a:xfrm>
            <a:off x="3816574" y="10238853"/>
            <a:ext cx="2919748" cy="540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13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989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E7026-D0F1-4268-835E-7F44BCD5A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085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E7026-D0F1-4268-835E-7F44BCD5A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707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E7026-D0F1-4268-835E-7F44BCD5A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410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 txBox="1">
            <a:spLocks noGrp="1"/>
          </p:cNvSpPr>
          <p:nvPr>
            <p:ph type="title"/>
          </p:nvPr>
        </p:nvSpPr>
        <p:spPr>
          <a:xfrm>
            <a:off x="838202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1"/>
          <p:cNvSpPr txBox="1"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1"/>
          <p:cNvSpPr txBox="1">
            <a:spLocks noGrp="1"/>
          </p:cNvSpPr>
          <p:nvPr>
            <p:ph type="dt" idx="10"/>
          </p:nvPr>
        </p:nvSpPr>
        <p:spPr>
          <a:xfrm>
            <a:off x="838201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ftr" idx="11"/>
          </p:nvPr>
        </p:nvSpPr>
        <p:spPr>
          <a:xfrm>
            <a:off x="4038602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sldNum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669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0"/>
          <p:cNvSpPr txBox="1">
            <a:spLocks noGrp="1"/>
          </p:cNvSpPr>
          <p:nvPr>
            <p:ph type="title"/>
          </p:nvPr>
        </p:nvSpPr>
        <p:spPr>
          <a:xfrm>
            <a:off x="839790" y="457200"/>
            <a:ext cx="393223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0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1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30"/>
          <p:cNvSpPr txBox="1">
            <a:spLocks noGrp="1"/>
          </p:cNvSpPr>
          <p:nvPr>
            <p:ph type="body" idx="1"/>
          </p:nvPr>
        </p:nvSpPr>
        <p:spPr>
          <a:xfrm>
            <a:off x="839790" y="2057400"/>
            <a:ext cx="393223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0"/>
          <p:cNvSpPr txBox="1">
            <a:spLocks noGrp="1"/>
          </p:cNvSpPr>
          <p:nvPr>
            <p:ph type="dt" idx="10"/>
          </p:nvPr>
        </p:nvSpPr>
        <p:spPr>
          <a:xfrm>
            <a:off x="838201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0"/>
          <p:cNvSpPr txBox="1">
            <a:spLocks noGrp="1"/>
          </p:cNvSpPr>
          <p:nvPr>
            <p:ph type="ftr" idx="11"/>
          </p:nvPr>
        </p:nvSpPr>
        <p:spPr>
          <a:xfrm>
            <a:off x="4038602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0"/>
          <p:cNvSpPr txBox="1">
            <a:spLocks noGrp="1"/>
          </p:cNvSpPr>
          <p:nvPr>
            <p:ph type="sldNum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3249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1"/>
          <p:cNvSpPr txBox="1">
            <a:spLocks noGrp="1"/>
          </p:cNvSpPr>
          <p:nvPr>
            <p:ph type="title"/>
          </p:nvPr>
        </p:nvSpPr>
        <p:spPr>
          <a:xfrm>
            <a:off x="838202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1"/>
          <p:cNvSpPr txBox="1">
            <a:spLocks noGrp="1"/>
          </p:cNvSpPr>
          <p:nvPr>
            <p:ph type="body" idx="1"/>
          </p:nvPr>
        </p:nvSpPr>
        <p:spPr>
          <a:xfrm rot="5400000">
            <a:off x="3920333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1"/>
          <p:cNvSpPr txBox="1">
            <a:spLocks noGrp="1"/>
          </p:cNvSpPr>
          <p:nvPr>
            <p:ph type="dt" idx="10"/>
          </p:nvPr>
        </p:nvSpPr>
        <p:spPr>
          <a:xfrm>
            <a:off x="838201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1"/>
          <p:cNvSpPr txBox="1">
            <a:spLocks noGrp="1"/>
          </p:cNvSpPr>
          <p:nvPr>
            <p:ph type="ftr" idx="11"/>
          </p:nvPr>
        </p:nvSpPr>
        <p:spPr>
          <a:xfrm>
            <a:off x="4038602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1"/>
          <p:cNvSpPr txBox="1">
            <a:spLocks noGrp="1"/>
          </p:cNvSpPr>
          <p:nvPr>
            <p:ph type="sldNum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1238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2"/>
          <p:cNvSpPr txBox="1">
            <a:spLocks noGrp="1"/>
          </p:cNvSpPr>
          <p:nvPr>
            <p:ph type="title"/>
          </p:nvPr>
        </p:nvSpPr>
        <p:spPr>
          <a:xfrm rot="5400000">
            <a:off x="71334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2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5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2"/>
          <p:cNvSpPr txBox="1">
            <a:spLocks noGrp="1"/>
          </p:cNvSpPr>
          <p:nvPr>
            <p:ph type="dt" idx="10"/>
          </p:nvPr>
        </p:nvSpPr>
        <p:spPr>
          <a:xfrm>
            <a:off x="838201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2"/>
          <p:cNvSpPr txBox="1">
            <a:spLocks noGrp="1"/>
          </p:cNvSpPr>
          <p:nvPr>
            <p:ph type="ftr" idx="11"/>
          </p:nvPr>
        </p:nvSpPr>
        <p:spPr>
          <a:xfrm>
            <a:off x="4038602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2"/>
          <p:cNvSpPr txBox="1">
            <a:spLocks noGrp="1"/>
          </p:cNvSpPr>
          <p:nvPr>
            <p:ph type="sldNum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7216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62849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17067" y="2390853"/>
            <a:ext cx="6757867" cy="328231"/>
          </a:xfrm>
        </p:spPr>
        <p:txBody>
          <a:bodyPr lIns="0" tIns="0" rIns="0" bIns="0"/>
          <a:lstStyle>
            <a:lvl1pPr>
              <a:defRPr sz="2133" b="1" i="1">
                <a:solidFill>
                  <a:srgbClr val="9D231B"/>
                </a:solidFill>
                <a:latin typeface="Noto Sans"/>
                <a:cs typeface="Noto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93622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17067" y="2390853"/>
            <a:ext cx="6757867" cy="328231"/>
          </a:xfrm>
        </p:spPr>
        <p:txBody>
          <a:bodyPr lIns="0" tIns="0" rIns="0" bIns="0"/>
          <a:lstStyle>
            <a:lvl1pPr>
              <a:defRPr sz="2133" b="1" i="1">
                <a:solidFill>
                  <a:srgbClr val="9D231B"/>
                </a:solidFill>
                <a:latin typeface="Noto Sans"/>
                <a:cs typeface="Noto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83584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17067" y="2390853"/>
            <a:ext cx="6757867" cy="328231"/>
          </a:xfrm>
        </p:spPr>
        <p:txBody>
          <a:bodyPr lIns="0" tIns="0" rIns="0" bIns="0"/>
          <a:lstStyle>
            <a:lvl1pPr>
              <a:defRPr sz="2133" b="1" i="1">
                <a:solidFill>
                  <a:srgbClr val="9D231B"/>
                </a:solidFill>
                <a:latin typeface="Noto Sans"/>
                <a:cs typeface="Noto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7188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E7026-D0F1-4268-835E-7F44BCD5A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3647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1769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E7026-D0F1-4268-835E-7F44BCD5A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791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E7026-D0F1-4268-835E-7F44BCD5A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321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E7026-D0F1-4268-835E-7F44BCD5A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604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E7026-D0F1-4268-835E-7F44BCD5A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907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E7026-D0F1-4268-835E-7F44BCD5A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466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E7026-D0F1-4268-835E-7F44BCD5A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755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E7026-D0F1-4268-835E-7F44BCD5A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25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E7026-D0F1-4268-835E-7F44BCD5A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682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title"/>
          </p:nvPr>
        </p:nvSpPr>
        <p:spPr>
          <a:xfrm>
            <a:off x="838202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dt" idx="10"/>
          </p:nvPr>
        </p:nvSpPr>
        <p:spPr>
          <a:xfrm>
            <a:off x="838201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ftr" idx="11"/>
          </p:nvPr>
        </p:nvSpPr>
        <p:spPr>
          <a:xfrm>
            <a:off x="4038602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sldNum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61558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  <p:sldLayoutId id="2147483690" r:id="rId2"/>
    <p:sldLayoutId id="2147483691" r:id="rId3"/>
    <p:sldLayoutId id="2147483692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" y="1"/>
            <a:ext cx="12191999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6999"/>
                </a:lnTo>
                <a:close/>
              </a:path>
            </a:pathLst>
          </a:custGeom>
          <a:solidFill>
            <a:srgbClr val="D9D9D9">
              <a:alpha val="69799"/>
            </a:srgbClr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" name="bg object 18"/>
          <p:cNvSpPr/>
          <p:nvPr/>
        </p:nvSpPr>
        <p:spPr>
          <a:xfrm>
            <a:off x="5414406" y="6073627"/>
            <a:ext cx="888999" cy="7843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17067" y="2390853"/>
            <a:ext cx="6757867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1">
                <a:solidFill>
                  <a:srgbClr val="9D231B"/>
                </a:solidFill>
                <a:latin typeface="Noto Sans"/>
                <a:cs typeface="Noto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1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1380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04815">
        <a:defRPr>
          <a:latin typeface="+mn-lt"/>
          <a:ea typeface="+mn-ea"/>
          <a:cs typeface="+mn-cs"/>
        </a:defRPr>
      </a:lvl2pPr>
      <a:lvl3pPr marL="609630">
        <a:defRPr>
          <a:latin typeface="+mn-lt"/>
          <a:ea typeface="+mn-ea"/>
          <a:cs typeface="+mn-cs"/>
        </a:defRPr>
      </a:lvl3pPr>
      <a:lvl4pPr marL="914446">
        <a:defRPr>
          <a:latin typeface="+mn-lt"/>
          <a:ea typeface="+mn-ea"/>
          <a:cs typeface="+mn-cs"/>
        </a:defRPr>
      </a:lvl4pPr>
      <a:lvl5pPr marL="1219261">
        <a:defRPr>
          <a:latin typeface="+mn-lt"/>
          <a:ea typeface="+mn-ea"/>
          <a:cs typeface="+mn-cs"/>
        </a:defRPr>
      </a:lvl5pPr>
      <a:lvl6pPr marL="1524076">
        <a:defRPr>
          <a:latin typeface="+mn-lt"/>
          <a:ea typeface="+mn-ea"/>
          <a:cs typeface="+mn-cs"/>
        </a:defRPr>
      </a:lvl6pPr>
      <a:lvl7pPr marL="1828891">
        <a:defRPr>
          <a:latin typeface="+mn-lt"/>
          <a:ea typeface="+mn-ea"/>
          <a:cs typeface="+mn-cs"/>
        </a:defRPr>
      </a:lvl7pPr>
      <a:lvl8pPr marL="2133707">
        <a:defRPr>
          <a:latin typeface="+mn-lt"/>
          <a:ea typeface="+mn-ea"/>
          <a:cs typeface="+mn-cs"/>
        </a:defRPr>
      </a:lvl8pPr>
      <a:lvl9pPr marL="243852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04815">
        <a:defRPr>
          <a:latin typeface="+mn-lt"/>
          <a:ea typeface="+mn-ea"/>
          <a:cs typeface="+mn-cs"/>
        </a:defRPr>
      </a:lvl2pPr>
      <a:lvl3pPr marL="609630">
        <a:defRPr>
          <a:latin typeface="+mn-lt"/>
          <a:ea typeface="+mn-ea"/>
          <a:cs typeface="+mn-cs"/>
        </a:defRPr>
      </a:lvl3pPr>
      <a:lvl4pPr marL="914446">
        <a:defRPr>
          <a:latin typeface="+mn-lt"/>
          <a:ea typeface="+mn-ea"/>
          <a:cs typeface="+mn-cs"/>
        </a:defRPr>
      </a:lvl4pPr>
      <a:lvl5pPr marL="1219261">
        <a:defRPr>
          <a:latin typeface="+mn-lt"/>
          <a:ea typeface="+mn-ea"/>
          <a:cs typeface="+mn-cs"/>
        </a:defRPr>
      </a:lvl5pPr>
      <a:lvl6pPr marL="1524076">
        <a:defRPr>
          <a:latin typeface="+mn-lt"/>
          <a:ea typeface="+mn-ea"/>
          <a:cs typeface="+mn-cs"/>
        </a:defRPr>
      </a:lvl6pPr>
      <a:lvl7pPr marL="1828891">
        <a:defRPr>
          <a:latin typeface="+mn-lt"/>
          <a:ea typeface="+mn-ea"/>
          <a:cs typeface="+mn-cs"/>
        </a:defRPr>
      </a:lvl7pPr>
      <a:lvl8pPr marL="2133707">
        <a:defRPr>
          <a:latin typeface="+mn-lt"/>
          <a:ea typeface="+mn-ea"/>
          <a:cs typeface="+mn-cs"/>
        </a:defRPr>
      </a:lvl8pPr>
      <a:lvl9pPr marL="243852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2857" y="6165639"/>
            <a:ext cx="3337875" cy="45989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defTabSz="609630">
              <a:spcBef>
                <a:spcPts val="67"/>
              </a:spcBef>
            </a:pPr>
            <a:r>
              <a:rPr sz="2933" spc="-460" dirty="0">
                <a:solidFill>
                  <a:srgbClr val="A620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Arial"/>
              </a:rPr>
              <a:t>Online </a:t>
            </a:r>
            <a:r>
              <a:rPr sz="2933" spc="-537" dirty="0">
                <a:solidFill>
                  <a:srgbClr val="A620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Arial"/>
              </a:rPr>
              <a:t>Forum</a:t>
            </a:r>
            <a:r>
              <a:rPr sz="2933" spc="-317" dirty="0">
                <a:solidFill>
                  <a:srgbClr val="A620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Arial"/>
              </a:rPr>
              <a:t> </a:t>
            </a:r>
            <a:r>
              <a:rPr sz="2933" spc="-563" dirty="0">
                <a:solidFill>
                  <a:srgbClr val="A620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Arial"/>
              </a:rPr>
              <a:t>PPP</a:t>
            </a:r>
            <a:endParaRPr sz="2933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58586" y="6062241"/>
            <a:ext cx="5007610" cy="661357"/>
          </a:xfrm>
          <a:prstGeom prst="rect">
            <a:avLst/>
          </a:prstGeom>
        </p:spPr>
        <p:txBody>
          <a:bodyPr vert="horz" wrap="square" lIns="0" tIns="108797" rIns="0" bIns="0" rtlCol="0">
            <a:spAutoFit/>
          </a:bodyPr>
          <a:lstStyle/>
          <a:p>
            <a:pPr marL="8467" defTabSz="609630">
              <a:spcBef>
                <a:spcPts val="857"/>
              </a:spcBef>
            </a:pPr>
            <a:r>
              <a:rPr sz="1900" b="1" spc="-130" dirty="0">
                <a:solidFill>
                  <a:srgbClr val="535353"/>
                </a:solidFill>
                <a:latin typeface="Verdana"/>
                <a:cs typeface="Verdana"/>
              </a:rPr>
              <a:t>2-</a:t>
            </a:r>
            <a:r>
              <a:rPr sz="1900" spc="-130" dirty="0">
                <a:solidFill>
                  <a:srgbClr val="535353"/>
                </a:solidFill>
                <a:latin typeface="Arial Black"/>
                <a:cs typeface="Arial Black"/>
              </a:rPr>
              <a:t>ой </a:t>
            </a:r>
            <a:r>
              <a:rPr sz="1900" spc="-240" dirty="0" err="1">
                <a:solidFill>
                  <a:srgbClr val="535353"/>
                </a:solidFill>
                <a:latin typeface="Arial Black"/>
                <a:cs typeface="Arial Black"/>
              </a:rPr>
              <a:t>Инвестиционный</a:t>
            </a:r>
            <a:r>
              <a:rPr lang="ru-RU" sz="1900" spc="-240" dirty="0">
                <a:solidFill>
                  <a:srgbClr val="535353"/>
                </a:solidFill>
                <a:latin typeface="Arial Black"/>
                <a:cs typeface="Arial Black"/>
              </a:rPr>
              <a:t> </a:t>
            </a:r>
            <a:r>
              <a:rPr sz="1900" spc="-487" dirty="0">
                <a:solidFill>
                  <a:srgbClr val="535353"/>
                </a:solidFill>
                <a:latin typeface="Arial Black"/>
                <a:cs typeface="Arial Black"/>
              </a:rPr>
              <a:t> </a:t>
            </a:r>
            <a:r>
              <a:rPr sz="1900" spc="-306" dirty="0" err="1">
                <a:solidFill>
                  <a:srgbClr val="535353"/>
                </a:solidFill>
                <a:latin typeface="Arial Black"/>
                <a:cs typeface="Arial Black"/>
              </a:rPr>
              <a:t>форум</a:t>
            </a:r>
            <a:r>
              <a:rPr sz="1900" spc="-306" dirty="0">
                <a:solidFill>
                  <a:srgbClr val="535353"/>
                </a:solidFill>
                <a:latin typeface="Arial Black"/>
                <a:cs typeface="Arial Black"/>
              </a:rPr>
              <a:t> </a:t>
            </a:r>
            <a:r>
              <a:rPr lang="ru-RU" sz="1900" spc="-306" dirty="0">
                <a:solidFill>
                  <a:srgbClr val="535353"/>
                </a:solidFill>
                <a:latin typeface="Arial Black"/>
                <a:cs typeface="Arial Black"/>
              </a:rPr>
              <a:t> </a:t>
            </a:r>
            <a:r>
              <a:rPr sz="1900" spc="-289" dirty="0">
                <a:solidFill>
                  <a:srgbClr val="535353"/>
                </a:solidFill>
                <a:latin typeface="Arial Black"/>
                <a:cs typeface="Arial Black"/>
              </a:rPr>
              <a:t>ГЧП</a:t>
            </a:r>
            <a:endParaRPr sz="1900" dirty="0">
              <a:solidFill>
                <a:prstClr val="black"/>
              </a:solidFill>
              <a:latin typeface="Arial Black"/>
              <a:cs typeface="Arial Black"/>
            </a:endParaRPr>
          </a:p>
          <a:p>
            <a:pPr marL="8467" defTabSz="609630">
              <a:spcBef>
                <a:spcPts val="527"/>
              </a:spcBef>
            </a:pPr>
            <a:r>
              <a:rPr sz="1267" spc="-76" dirty="0">
                <a:solidFill>
                  <a:srgbClr val="A62020"/>
                </a:solidFill>
                <a:latin typeface="Arial"/>
                <a:cs typeface="Arial"/>
              </a:rPr>
              <a:t>«</a:t>
            </a:r>
            <a:r>
              <a:rPr sz="1267" spc="-76" dirty="0">
                <a:solidFill>
                  <a:srgbClr val="A62020"/>
                </a:solidFill>
                <a:latin typeface="Arial Black"/>
                <a:cs typeface="Arial Black"/>
              </a:rPr>
              <a:t>ГЧП </a:t>
            </a:r>
            <a:r>
              <a:rPr sz="1267" spc="-163" dirty="0">
                <a:solidFill>
                  <a:srgbClr val="A62020"/>
                </a:solidFill>
                <a:latin typeface="Arial Black"/>
                <a:cs typeface="Arial Black"/>
              </a:rPr>
              <a:t>В </a:t>
            </a:r>
            <a:r>
              <a:rPr sz="1267" spc="-87" dirty="0">
                <a:solidFill>
                  <a:srgbClr val="A62020"/>
                </a:solidFill>
                <a:latin typeface="Arial Black"/>
                <a:cs typeface="Arial Black"/>
              </a:rPr>
              <a:t>ПЕРИОД </a:t>
            </a:r>
            <a:r>
              <a:rPr sz="1267" spc="-73" dirty="0">
                <a:solidFill>
                  <a:srgbClr val="A62020"/>
                </a:solidFill>
                <a:latin typeface="Arial Black"/>
                <a:cs typeface="Arial Black"/>
              </a:rPr>
              <a:t>ПАНДЕМИИ</a:t>
            </a:r>
            <a:r>
              <a:rPr sz="1267" spc="-73" dirty="0">
                <a:solidFill>
                  <a:srgbClr val="A62020"/>
                </a:solidFill>
                <a:latin typeface="Arial"/>
                <a:cs typeface="Arial"/>
              </a:rPr>
              <a:t>: </a:t>
            </a:r>
            <a:r>
              <a:rPr sz="1267" spc="-130" dirty="0">
                <a:solidFill>
                  <a:srgbClr val="A62020"/>
                </a:solidFill>
                <a:latin typeface="Arial Black"/>
                <a:cs typeface="Arial Black"/>
              </a:rPr>
              <a:t>ВЫЗОВЫ </a:t>
            </a:r>
            <a:r>
              <a:rPr sz="1267" spc="-83" dirty="0">
                <a:solidFill>
                  <a:srgbClr val="A62020"/>
                </a:solidFill>
                <a:latin typeface="Arial Black"/>
                <a:cs typeface="Arial Black"/>
              </a:rPr>
              <a:t>И</a:t>
            </a:r>
            <a:r>
              <a:rPr sz="1267" spc="37" dirty="0">
                <a:solidFill>
                  <a:srgbClr val="A62020"/>
                </a:solidFill>
                <a:latin typeface="Arial Black"/>
                <a:cs typeface="Arial Black"/>
              </a:rPr>
              <a:t> </a:t>
            </a:r>
            <a:r>
              <a:rPr sz="1267" spc="-67" dirty="0">
                <a:solidFill>
                  <a:srgbClr val="A62020"/>
                </a:solidFill>
                <a:latin typeface="Arial Black"/>
                <a:cs typeface="Arial Black"/>
              </a:rPr>
              <a:t>ВОЗМОЖНОСТИ</a:t>
            </a:r>
            <a:r>
              <a:rPr sz="1267" spc="-67" dirty="0">
                <a:solidFill>
                  <a:srgbClr val="A62020"/>
                </a:solidFill>
                <a:latin typeface="Arial"/>
                <a:cs typeface="Arial"/>
              </a:rPr>
              <a:t>»</a:t>
            </a:r>
            <a:endParaRPr sz="1267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52698" y="3074059"/>
            <a:ext cx="1800821" cy="2837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175850" y="163135"/>
            <a:ext cx="1365249" cy="685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32500" y="6022242"/>
            <a:ext cx="4228253" cy="103293"/>
          </a:xfrm>
          <a:custGeom>
            <a:avLst/>
            <a:gdLst/>
            <a:ahLst/>
            <a:cxnLst/>
            <a:rect l="l" t="t" r="r" b="b"/>
            <a:pathLst>
              <a:path w="6342380" h="154940">
                <a:moveTo>
                  <a:pt x="77341" y="154781"/>
                </a:moveTo>
                <a:lnTo>
                  <a:pt x="47311" y="148674"/>
                </a:lnTo>
                <a:lnTo>
                  <a:pt x="22719" y="132047"/>
                </a:lnTo>
                <a:lnTo>
                  <a:pt x="6102" y="107440"/>
                </a:lnTo>
                <a:lnTo>
                  <a:pt x="0" y="77390"/>
                </a:lnTo>
                <a:lnTo>
                  <a:pt x="6102" y="47341"/>
                </a:lnTo>
                <a:lnTo>
                  <a:pt x="22719" y="22733"/>
                </a:lnTo>
                <a:lnTo>
                  <a:pt x="47311" y="6106"/>
                </a:lnTo>
                <a:lnTo>
                  <a:pt x="77341" y="0"/>
                </a:lnTo>
                <a:lnTo>
                  <a:pt x="107372" y="6106"/>
                </a:lnTo>
                <a:lnTo>
                  <a:pt x="131964" y="22733"/>
                </a:lnTo>
                <a:lnTo>
                  <a:pt x="148581" y="47341"/>
                </a:lnTo>
                <a:lnTo>
                  <a:pt x="154683" y="77390"/>
                </a:lnTo>
                <a:lnTo>
                  <a:pt x="148581" y="107440"/>
                </a:lnTo>
                <a:lnTo>
                  <a:pt x="131964" y="132047"/>
                </a:lnTo>
                <a:lnTo>
                  <a:pt x="107372" y="148674"/>
                </a:lnTo>
                <a:lnTo>
                  <a:pt x="77341" y="154781"/>
                </a:lnTo>
                <a:close/>
              </a:path>
              <a:path w="6342380" h="154940">
                <a:moveTo>
                  <a:pt x="386709" y="154781"/>
                </a:moveTo>
                <a:lnTo>
                  <a:pt x="356679" y="148674"/>
                </a:lnTo>
                <a:lnTo>
                  <a:pt x="332086" y="132047"/>
                </a:lnTo>
                <a:lnTo>
                  <a:pt x="315470" y="107440"/>
                </a:lnTo>
                <a:lnTo>
                  <a:pt x="309367" y="77390"/>
                </a:lnTo>
                <a:lnTo>
                  <a:pt x="315470" y="47341"/>
                </a:lnTo>
                <a:lnTo>
                  <a:pt x="332086" y="22733"/>
                </a:lnTo>
                <a:lnTo>
                  <a:pt x="356679" y="6106"/>
                </a:lnTo>
                <a:lnTo>
                  <a:pt x="386709" y="0"/>
                </a:lnTo>
                <a:lnTo>
                  <a:pt x="416739" y="6106"/>
                </a:lnTo>
                <a:lnTo>
                  <a:pt x="441332" y="22733"/>
                </a:lnTo>
                <a:lnTo>
                  <a:pt x="457948" y="47341"/>
                </a:lnTo>
                <a:lnTo>
                  <a:pt x="464051" y="77390"/>
                </a:lnTo>
                <a:lnTo>
                  <a:pt x="457948" y="107440"/>
                </a:lnTo>
                <a:lnTo>
                  <a:pt x="441332" y="132047"/>
                </a:lnTo>
                <a:lnTo>
                  <a:pt x="416739" y="148674"/>
                </a:lnTo>
                <a:lnTo>
                  <a:pt x="386709" y="154781"/>
                </a:lnTo>
                <a:close/>
              </a:path>
              <a:path w="6342380" h="154940">
                <a:moveTo>
                  <a:pt x="696077" y="154781"/>
                </a:moveTo>
                <a:lnTo>
                  <a:pt x="666046" y="148674"/>
                </a:lnTo>
                <a:lnTo>
                  <a:pt x="641454" y="132047"/>
                </a:lnTo>
                <a:lnTo>
                  <a:pt x="624837" y="107440"/>
                </a:lnTo>
                <a:lnTo>
                  <a:pt x="618735" y="77390"/>
                </a:lnTo>
                <a:lnTo>
                  <a:pt x="624837" y="47341"/>
                </a:lnTo>
                <a:lnTo>
                  <a:pt x="641454" y="22733"/>
                </a:lnTo>
                <a:lnTo>
                  <a:pt x="666046" y="6106"/>
                </a:lnTo>
                <a:lnTo>
                  <a:pt x="696077" y="0"/>
                </a:lnTo>
                <a:lnTo>
                  <a:pt x="726107" y="6106"/>
                </a:lnTo>
                <a:lnTo>
                  <a:pt x="750699" y="22733"/>
                </a:lnTo>
                <a:lnTo>
                  <a:pt x="767316" y="47341"/>
                </a:lnTo>
                <a:lnTo>
                  <a:pt x="773419" y="77390"/>
                </a:lnTo>
                <a:lnTo>
                  <a:pt x="767316" y="107440"/>
                </a:lnTo>
                <a:lnTo>
                  <a:pt x="750699" y="132047"/>
                </a:lnTo>
                <a:lnTo>
                  <a:pt x="726107" y="148674"/>
                </a:lnTo>
                <a:lnTo>
                  <a:pt x="696077" y="154781"/>
                </a:lnTo>
                <a:close/>
              </a:path>
              <a:path w="6342380" h="154940">
                <a:moveTo>
                  <a:pt x="1005444" y="154781"/>
                </a:moveTo>
                <a:lnTo>
                  <a:pt x="975414" y="148674"/>
                </a:lnTo>
                <a:lnTo>
                  <a:pt x="950822" y="132047"/>
                </a:lnTo>
                <a:lnTo>
                  <a:pt x="934205" y="107440"/>
                </a:lnTo>
                <a:lnTo>
                  <a:pt x="928102" y="77390"/>
                </a:lnTo>
                <a:lnTo>
                  <a:pt x="934205" y="47341"/>
                </a:lnTo>
                <a:lnTo>
                  <a:pt x="950822" y="22733"/>
                </a:lnTo>
                <a:lnTo>
                  <a:pt x="975414" y="6106"/>
                </a:lnTo>
                <a:lnTo>
                  <a:pt x="1005444" y="0"/>
                </a:lnTo>
                <a:lnTo>
                  <a:pt x="1035475" y="6106"/>
                </a:lnTo>
                <a:lnTo>
                  <a:pt x="1060067" y="22733"/>
                </a:lnTo>
                <a:lnTo>
                  <a:pt x="1076683" y="47341"/>
                </a:lnTo>
                <a:lnTo>
                  <a:pt x="1082786" y="77390"/>
                </a:lnTo>
                <a:lnTo>
                  <a:pt x="1076683" y="107440"/>
                </a:lnTo>
                <a:lnTo>
                  <a:pt x="1060067" y="132047"/>
                </a:lnTo>
                <a:lnTo>
                  <a:pt x="1035475" y="148674"/>
                </a:lnTo>
                <a:lnTo>
                  <a:pt x="1005444" y="154781"/>
                </a:lnTo>
                <a:close/>
              </a:path>
              <a:path w="6342380" h="154940">
                <a:moveTo>
                  <a:pt x="1314812" y="154781"/>
                </a:moveTo>
                <a:lnTo>
                  <a:pt x="1284781" y="148674"/>
                </a:lnTo>
                <a:lnTo>
                  <a:pt x="1260189" y="132047"/>
                </a:lnTo>
                <a:lnTo>
                  <a:pt x="1243573" y="107440"/>
                </a:lnTo>
                <a:lnTo>
                  <a:pt x="1237470" y="77390"/>
                </a:lnTo>
                <a:lnTo>
                  <a:pt x="1243573" y="47341"/>
                </a:lnTo>
                <a:lnTo>
                  <a:pt x="1260189" y="22733"/>
                </a:lnTo>
                <a:lnTo>
                  <a:pt x="1284781" y="6106"/>
                </a:lnTo>
                <a:lnTo>
                  <a:pt x="1314812" y="0"/>
                </a:lnTo>
                <a:lnTo>
                  <a:pt x="1344842" y="6106"/>
                </a:lnTo>
                <a:lnTo>
                  <a:pt x="1369435" y="22733"/>
                </a:lnTo>
                <a:lnTo>
                  <a:pt x="1386051" y="47341"/>
                </a:lnTo>
                <a:lnTo>
                  <a:pt x="1392154" y="77390"/>
                </a:lnTo>
                <a:lnTo>
                  <a:pt x="1386051" y="107440"/>
                </a:lnTo>
                <a:lnTo>
                  <a:pt x="1369435" y="132047"/>
                </a:lnTo>
                <a:lnTo>
                  <a:pt x="1344842" y="148674"/>
                </a:lnTo>
                <a:lnTo>
                  <a:pt x="1314812" y="154781"/>
                </a:lnTo>
                <a:close/>
              </a:path>
              <a:path w="6342380" h="154940">
                <a:moveTo>
                  <a:pt x="1624179" y="154781"/>
                </a:moveTo>
                <a:lnTo>
                  <a:pt x="1594149" y="148674"/>
                </a:lnTo>
                <a:lnTo>
                  <a:pt x="1569557" y="132047"/>
                </a:lnTo>
                <a:lnTo>
                  <a:pt x="1552940" y="107440"/>
                </a:lnTo>
                <a:lnTo>
                  <a:pt x="1546838" y="77390"/>
                </a:lnTo>
                <a:lnTo>
                  <a:pt x="1552940" y="47341"/>
                </a:lnTo>
                <a:lnTo>
                  <a:pt x="1569557" y="22733"/>
                </a:lnTo>
                <a:lnTo>
                  <a:pt x="1594149" y="6106"/>
                </a:lnTo>
                <a:lnTo>
                  <a:pt x="1624179" y="0"/>
                </a:lnTo>
                <a:lnTo>
                  <a:pt x="1654210" y="6106"/>
                </a:lnTo>
                <a:lnTo>
                  <a:pt x="1678802" y="22733"/>
                </a:lnTo>
                <a:lnTo>
                  <a:pt x="1695419" y="47341"/>
                </a:lnTo>
                <a:lnTo>
                  <a:pt x="1701521" y="77390"/>
                </a:lnTo>
                <a:lnTo>
                  <a:pt x="1695419" y="107440"/>
                </a:lnTo>
                <a:lnTo>
                  <a:pt x="1678802" y="132047"/>
                </a:lnTo>
                <a:lnTo>
                  <a:pt x="1654210" y="148674"/>
                </a:lnTo>
                <a:lnTo>
                  <a:pt x="1624179" y="154781"/>
                </a:lnTo>
                <a:close/>
              </a:path>
              <a:path w="6342380" h="154940">
                <a:moveTo>
                  <a:pt x="1933547" y="154781"/>
                </a:moveTo>
                <a:lnTo>
                  <a:pt x="1903517" y="148674"/>
                </a:lnTo>
                <a:lnTo>
                  <a:pt x="1878924" y="132047"/>
                </a:lnTo>
                <a:lnTo>
                  <a:pt x="1862308" y="107440"/>
                </a:lnTo>
                <a:lnTo>
                  <a:pt x="1856205" y="77390"/>
                </a:lnTo>
                <a:lnTo>
                  <a:pt x="1862308" y="47341"/>
                </a:lnTo>
                <a:lnTo>
                  <a:pt x="1878924" y="22733"/>
                </a:lnTo>
                <a:lnTo>
                  <a:pt x="1903517" y="6106"/>
                </a:lnTo>
                <a:lnTo>
                  <a:pt x="1933547" y="0"/>
                </a:lnTo>
                <a:lnTo>
                  <a:pt x="1963577" y="6106"/>
                </a:lnTo>
                <a:lnTo>
                  <a:pt x="1988170" y="22733"/>
                </a:lnTo>
                <a:lnTo>
                  <a:pt x="2004786" y="47341"/>
                </a:lnTo>
                <a:lnTo>
                  <a:pt x="2010889" y="77390"/>
                </a:lnTo>
                <a:lnTo>
                  <a:pt x="2004786" y="107440"/>
                </a:lnTo>
                <a:lnTo>
                  <a:pt x="1988170" y="132047"/>
                </a:lnTo>
                <a:lnTo>
                  <a:pt x="1963577" y="148674"/>
                </a:lnTo>
                <a:lnTo>
                  <a:pt x="1933547" y="154781"/>
                </a:lnTo>
                <a:close/>
              </a:path>
              <a:path w="6342380" h="154940">
                <a:moveTo>
                  <a:pt x="2242915" y="154781"/>
                </a:moveTo>
                <a:lnTo>
                  <a:pt x="2212884" y="148674"/>
                </a:lnTo>
                <a:lnTo>
                  <a:pt x="2188292" y="132047"/>
                </a:lnTo>
                <a:lnTo>
                  <a:pt x="2171676" y="107440"/>
                </a:lnTo>
                <a:lnTo>
                  <a:pt x="2165573" y="77390"/>
                </a:lnTo>
                <a:lnTo>
                  <a:pt x="2171676" y="47341"/>
                </a:lnTo>
                <a:lnTo>
                  <a:pt x="2188292" y="22733"/>
                </a:lnTo>
                <a:lnTo>
                  <a:pt x="2212884" y="6106"/>
                </a:lnTo>
                <a:lnTo>
                  <a:pt x="2242915" y="0"/>
                </a:lnTo>
                <a:lnTo>
                  <a:pt x="2272945" y="6106"/>
                </a:lnTo>
                <a:lnTo>
                  <a:pt x="2297537" y="22733"/>
                </a:lnTo>
                <a:lnTo>
                  <a:pt x="2314154" y="47341"/>
                </a:lnTo>
                <a:lnTo>
                  <a:pt x="2320257" y="77390"/>
                </a:lnTo>
                <a:lnTo>
                  <a:pt x="2314154" y="107440"/>
                </a:lnTo>
                <a:lnTo>
                  <a:pt x="2297537" y="132047"/>
                </a:lnTo>
                <a:lnTo>
                  <a:pt x="2272945" y="148674"/>
                </a:lnTo>
                <a:lnTo>
                  <a:pt x="2242915" y="154781"/>
                </a:lnTo>
                <a:close/>
              </a:path>
              <a:path w="6342380" h="154940">
                <a:moveTo>
                  <a:pt x="2552282" y="154781"/>
                </a:moveTo>
                <a:lnTo>
                  <a:pt x="2522252" y="148674"/>
                </a:lnTo>
                <a:lnTo>
                  <a:pt x="2497660" y="132047"/>
                </a:lnTo>
                <a:lnTo>
                  <a:pt x="2481043" y="107440"/>
                </a:lnTo>
                <a:lnTo>
                  <a:pt x="2474940" y="77390"/>
                </a:lnTo>
                <a:lnTo>
                  <a:pt x="2481043" y="47341"/>
                </a:lnTo>
                <a:lnTo>
                  <a:pt x="2497660" y="22733"/>
                </a:lnTo>
                <a:lnTo>
                  <a:pt x="2522252" y="6106"/>
                </a:lnTo>
                <a:lnTo>
                  <a:pt x="2552282" y="0"/>
                </a:lnTo>
                <a:lnTo>
                  <a:pt x="2582313" y="6106"/>
                </a:lnTo>
                <a:lnTo>
                  <a:pt x="2606905" y="22733"/>
                </a:lnTo>
                <a:lnTo>
                  <a:pt x="2623521" y="47341"/>
                </a:lnTo>
                <a:lnTo>
                  <a:pt x="2629624" y="77390"/>
                </a:lnTo>
                <a:lnTo>
                  <a:pt x="2623521" y="107440"/>
                </a:lnTo>
                <a:lnTo>
                  <a:pt x="2606905" y="132047"/>
                </a:lnTo>
                <a:lnTo>
                  <a:pt x="2582313" y="148674"/>
                </a:lnTo>
                <a:lnTo>
                  <a:pt x="2552282" y="154781"/>
                </a:lnTo>
                <a:close/>
              </a:path>
              <a:path w="6342380" h="154940">
                <a:moveTo>
                  <a:pt x="2861650" y="154781"/>
                </a:moveTo>
                <a:lnTo>
                  <a:pt x="2831619" y="148674"/>
                </a:lnTo>
                <a:lnTo>
                  <a:pt x="2807027" y="132047"/>
                </a:lnTo>
                <a:lnTo>
                  <a:pt x="2790411" y="107440"/>
                </a:lnTo>
                <a:lnTo>
                  <a:pt x="2784308" y="77390"/>
                </a:lnTo>
                <a:lnTo>
                  <a:pt x="2790411" y="47341"/>
                </a:lnTo>
                <a:lnTo>
                  <a:pt x="2807027" y="22733"/>
                </a:lnTo>
                <a:lnTo>
                  <a:pt x="2831619" y="6106"/>
                </a:lnTo>
                <a:lnTo>
                  <a:pt x="2861650" y="0"/>
                </a:lnTo>
                <a:lnTo>
                  <a:pt x="2891680" y="6106"/>
                </a:lnTo>
                <a:lnTo>
                  <a:pt x="2916273" y="22733"/>
                </a:lnTo>
                <a:lnTo>
                  <a:pt x="2932889" y="47341"/>
                </a:lnTo>
                <a:lnTo>
                  <a:pt x="2938992" y="77390"/>
                </a:lnTo>
                <a:lnTo>
                  <a:pt x="2932889" y="107440"/>
                </a:lnTo>
                <a:lnTo>
                  <a:pt x="2916273" y="132047"/>
                </a:lnTo>
                <a:lnTo>
                  <a:pt x="2891680" y="148674"/>
                </a:lnTo>
                <a:lnTo>
                  <a:pt x="2861650" y="154781"/>
                </a:lnTo>
                <a:close/>
              </a:path>
              <a:path w="6342380" h="154940">
                <a:moveTo>
                  <a:pt x="3171017" y="154781"/>
                </a:moveTo>
                <a:lnTo>
                  <a:pt x="3140987" y="148674"/>
                </a:lnTo>
                <a:lnTo>
                  <a:pt x="3116395" y="132047"/>
                </a:lnTo>
                <a:lnTo>
                  <a:pt x="3099778" y="107440"/>
                </a:lnTo>
                <a:lnTo>
                  <a:pt x="3093676" y="77390"/>
                </a:lnTo>
                <a:lnTo>
                  <a:pt x="3099778" y="47341"/>
                </a:lnTo>
                <a:lnTo>
                  <a:pt x="3116395" y="22733"/>
                </a:lnTo>
                <a:lnTo>
                  <a:pt x="3140987" y="6106"/>
                </a:lnTo>
                <a:lnTo>
                  <a:pt x="3171017" y="0"/>
                </a:lnTo>
                <a:lnTo>
                  <a:pt x="3201048" y="6106"/>
                </a:lnTo>
                <a:lnTo>
                  <a:pt x="3225640" y="22733"/>
                </a:lnTo>
                <a:lnTo>
                  <a:pt x="3242257" y="47341"/>
                </a:lnTo>
                <a:lnTo>
                  <a:pt x="3248359" y="77390"/>
                </a:lnTo>
                <a:lnTo>
                  <a:pt x="3242257" y="107440"/>
                </a:lnTo>
                <a:lnTo>
                  <a:pt x="3225640" y="132047"/>
                </a:lnTo>
                <a:lnTo>
                  <a:pt x="3201048" y="148674"/>
                </a:lnTo>
                <a:lnTo>
                  <a:pt x="3171017" y="154781"/>
                </a:lnTo>
                <a:close/>
              </a:path>
              <a:path w="6342380" h="154940">
                <a:moveTo>
                  <a:pt x="3480385" y="154781"/>
                </a:moveTo>
                <a:lnTo>
                  <a:pt x="3450355" y="148674"/>
                </a:lnTo>
                <a:lnTo>
                  <a:pt x="3425762" y="132047"/>
                </a:lnTo>
                <a:lnTo>
                  <a:pt x="3409146" y="107440"/>
                </a:lnTo>
                <a:lnTo>
                  <a:pt x="3403043" y="77390"/>
                </a:lnTo>
                <a:lnTo>
                  <a:pt x="3409146" y="47341"/>
                </a:lnTo>
                <a:lnTo>
                  <a:pt x="3425762" y="22733"/>
                </a:lnTo>
                <a:lnTo>
                  <a:pt x="3450355" y="6106"/>
                </a:lnTo>
                <a:lnTo>
                  <a:pt x="3480385" y="0"/>
                </a:lnTo>
                <a:lnTo>
                  <a:pt x="3510416" y="6106"/>
                </a:lnTo>
                <a:lnTo>
                  <a:pt x="3535008" y="22733"/>
                </a:lnTo>
                <a:lnTo>
                  <a:pt x="3551624" y="47341"/>
                </a:lnTo>
                <a:lnTo>
                  <a:pt x="3557727" y="77390"/>
                </a:lnTo>
                <a:lnTo>
                  <a:pt x="3551624" y="107440"/>
                </a:lnTo>
                <a:lnTo>
                  <a:pt x="3535008" y="132047"/>
                </a:lnTo>
                <a:lnTo>
                  <a:pt x="3510416" y="148674"/>
                </a:lnTo>
                <a:lnTo>
                  <a:pt x="3480385" y="154781"/>
                </a:lnTo>
                <a:close/>
              </a:path>
              <a:path w="6342380" h="154940">
                <a:moveTo>
                  <a:pt x="3789753" y="154781"/>
                </a:moveTo>
                <a:lnTo>
                  <a:pt x="3759722" y="148674"/>
                </a:lnTo>
                <a:lnTo>
                  <a:pt x="3735130" y="132047"/>
                </a:lnTo>
                <a:lnTo>
                  <a:pt x="3718514" y="107440"/>
                </a:lnTo>
                <a:lnTo>
                  <a:pt x="3712411" y="77390"/>
                </a:lnTo>
                <a:lnTo>
                  <a:pt x="3718514" y="47341"/>
                </a:lnTo>
                <a:lnTo>
                  <a:pt x="3735130" y="22733"/>
                </a:lnTo>
                <a:lnTo>
                  <a:pt x="3759722" y="6106"/>
                </a:lnTo>
                <a:lnTo>
                  <a:pt x="3789753" y="0"/>
                </a:lnTo>
                <a:lnTo>
                  <a:pt x="3819783" y="6106"/>
                </a:lnTo>
                <a:lnTo>
                  <a:pt x="3844375" y="22733"/>
                </a:lnTo>
                <a:lnTo>
                  <a:pt x="3860992" y="47341"/>
                </a:lnTo>
                <a:lnTo>
                  <a:pt x="3867095" y="77390"/>
                </a:lnTo>
                <a:lnTo>
                  <a:pt x="3860992" y="107440"/>
                </a:lnTo>
                <a:lnTo>
                  <a:pt x="3844375" y="132047"/>
                </a:lnTo>
                <a:lnTo>
                  <a:pt x="3819783" y="148674"/>
                </a:lnTo>
                <a:lnTo>
                  <a:pt x="3789753" y="154781"/>
                </a:lnTo>
                <a:close/>
              </a:path>
              <a:path w="6342380" h="154940">
                <a:moveTo>
                  <a:pt x="4099120" y="154781"/>
                </a:moveTo>
                <a:lnTo>
                  <a:pt x="4069090" y="148674"/>
                </a:lnTo>
                <a:lnTo>
                  <a:pt x="4044498" y="132047"/>
                </a:lnTo>
                <a:lnTo>
                  <a:pt x="4027881" y="107440"/>
                </a:lnTo>
                <a:lnTo>
                  <a:pt x="4021778" y="77390"/>
                </a:lnTo>
                <a:lnTo>
                  <a:pt x="4027881" y="47341"/>
                </a:lnTo>
                <a:lnTo>
                  <a:pt x="4044498" y="22733"/>
                </a:lnTo>
                <a:lnTo>
                  <a:pt x="4069090" y="6106"/>
                </a:lnTo>
                <a:lnTo>
                  <a:pt x="4099120" y="0"/>
                </a:lnTo>
                <a:lnTo>
                  <a:pt x="4129151" y="6106"/>
                </a:lnTo>
                <a:lnTo>
                  <a:pt x="4153743" y="22733"/>
                </a:lnTo>
                <a:lnTo>
                  <a:pt x="4170359" y="47341"/>
                </a:lnTo>
                <a:lnTo>
                  <a:pt x="4176462" y="77390"/>
                </a:lnTo>
                <a:lnTo>
                  <a:pt x="4170359" y="107440"/>
                </a:lnTo>
                <a:lnTo>
                  <a:pt x="4153743" y="132047"/>
                </a:lnTo>
                <a:lnTo>
                  <a:pt x="4129151" y="148674"/>
                </a:lnTo>
                <a:lnTo>
                  <a:pt x="4099120" y="154781"/>
                </a:lnTo>
                <a:close/>
              </a:path>
              <a:path w="6342380" h="154940">
                <a:moveTo>
                  <a:pt x="4408488" y="154781"/>
                </a:moveTo>
                <a:lnTo>
                  <a:pt x="4378458" y="148674"/>
                </a:lnTo>
                <a:lnTo>
                  <a:pt x="4353865" y="132047"/>
                </a:lnTo>
                <a:lnTo>
                  <a:pt x="4337249" y="107440"/>
                </a:lnTo>
                <a:lnTo>
                  <a:pt x="4331146" y="77390"/>
                </a:lnTo>
                <a:lnTo>
                  <a:pt x="4337249" y="47341"/>
                </a:lnTo>
                <a:lnTo>
                  <a:pt x="4353865" y="22733"/>
                </a:lnTo>
                <a:lnTo>
                  <a:pt x="4378458" y="6106"/>
                </a:lnTo>
                <a:lnTo>
                  <a:pt x="4408488" y="0"/>
                </a:lnTo>
                <a:lnTo>
                  <a:pt x="4438518" y="6106"/>
                </a:lnTo>
                <a:lnTo>
                  <a:pt x="4463111" y="22733"/>
                </a:lnTo>
                <a:lnTo>
                  <a:pt x="4479727" y="47341"/>
                </a:lnTo>
                <a:lnTo>
                  <a:pt x="4485830" y="77390"/>
                </a:lnTo>
                <a:lnTo>
                  <a:pt x="4479727" y="107440"/>
                </a:lnTo>
                <a:lnTo>
                  <a:pt x="4463111" y="132047"/>
                </a:lnTo>
                <a:lnTo>
                  <a:pt x="4438518" y="148674"/>
                </a:lnTo>
                <a:lnTo>
                  <a:pt x="4408488" y="154781"/>
                </a:lnTo>
                <a:close/>
              </a:path>
              <a:path w="6342380" h="154940">
                <a:moveTo>
                  <a:pt x="4717856" y="154781"/>
                </a:moveTo>
                <a:lnTo>
                  <a:pt x="4687825" y="148674"/>
                </a:lnTo>
                <a:lnTo>
                  <a:pt x="4663233" y="132047"/>
                </a:lnTo>
                <a:lnTo>
                  <a:pt x="4646616" y="107440"/>
                </a:lnTo>
                <a:lnTo>
                  <a:pt x="4640514" y="77390"/>
                </a:lnTo>
                <a:lnTo>
                  <a:pt x="4646616" y="47341"/>
                </a:lnTo>
                <a:lnTo>
                  <a:pt x="4663233" y="22733"/>
                </a:lnTo>
                <a:lnTo>
                  <a:pt x="4687825" y="6106"/>
                </a:lnTo>
                <a:lnTo>
                  <a:pt x="4717856" y="0"/>
                </a:lnTo>
                <a:lnTo>
                  <a:pt x="4747886" y="6106"/>
                </a:lnTo>
                <a:lnTo>
                  <a:pt x="4772478" y="22733"/>
                </a:lnTo>
                <a:lnTo>
                  <a:pt x="4789095" y="47341"/>
                </a:lnTo>
                <a:lnTo>
                  <a:pt x="4795197" y="77390"/>
                </a:lnTo>
                <a:lnTo>
                  <a:pt x="4789095" y="107440"/>
                </a:lnTo>
                <a:lnTo>
                  <a:pt x="4772478" y="132047"/>
                </a:lnTo>
                <a:lnTo>
                  <a:pt x="4747886" y="148674"/>
                </a:lnTo>
                <a:lnTo>
                  <a:pt x="4717856" y="154781"/>
                </a:lnTo>
                <a:close/>
              </a:path>
              <a:path w="6342380" h="154940">
                <a:moveTo>
                  <a:pt x="5027223" y="154781"/>
                </a:moveTo>
                <a:lnTo>
                  <a:pt x="4997193" y="148674"/>
                </a:lnTo>
                <a:lnTo>
                  <a:pt x="4972600" y="132047"/>
                </a:lnTo>
                <a:lnTo>
                  <a:pt x="4955984" y="107440"/>
                </a:lnTo>
                <a:lnTo>
                  <a:pt x="4949881" y="77390"/>
                </a:lnTo>
                <a:lnTo>
                  <a:pt x="4955984" y="47341"/>
                </a:lnTo>
                <a:lnTo>
                  <a:pt x="4972600" y="22733"/>
                </a:lnTo>
                <a:lnTo>
                  <a:pt x="4997193" y="6106"/>
                </a:lnTo>
                <a:lnTo>
                  <a:pt x="5027223" y="0"/>
                </a:lnTo>
                <a:lnTo>
                  <a:pt x="5057254" y="6106"/>
                </a:lnTo>
                <a:lnTo>
                  <a:pt x="5081846" y="22733"/>
                </a:lnTo>
                <a:lnTo>
                  <a:pt x="5098462" y="47341"/>
                </a:lnTo>
                <a:lnTo>
                  <a:pt x="5104565" y="77390"/>
                </a:lnTo>
                <a:lnTo>
                  <a:pt x="5098462" y="107440"/>
                </a:lnTo>
                <a:lnTo>
                  <a:pt x="5081846" y="132047"/>
                </a:lnTo>
                <a:lnTo>
                  <a:pt x="5057254" y="148674"/>
                </a:lnTo>
                <a:lnTo>
                  <a:pt x="5027223" y="154781"/>
                </a:lnTo>
                <a:close/>
              </a:path>
              <a:path w="6342380" h="154940">
                <a:moveTo>
                  <a:pt x="5336591" y="154781"/>
                </a:moveTo>
                <a:lnTo>
                  <a:pt x="5306560" y="148674"/>
                </a:lnTo>
                <a:lnTo>
                  <a:pt x="5281968" y="132047"/>
                </a:lnTo>
                <a:lnTo>
                  <a:pt x="5265352" y="107440"/>
                </a:lnTo>
                <a:lnTo>
                  <a:pt x="5259249" y="77390"/>
                </a:lnTo>
                <a:lnTo>
                  <a:pt x="5265352" y="47341"/>
                </a:lnTo>
                <a:lnTo>
                  <a:pt x="5281968" y="22733"/>
                </a:lnTo>
                <a:lnTo>
                  <a:pt x="5306560" y="6106"/>
                </a:lnTo>
                <a:lnTo>
                  <a:pt x="5336591" y="0"/>
                </a:lnTo>
                <a:lnTo>
                  <a:pt x="5366621" y="6106"/>
                </a:lnTo>
                <a:lnTo>
                  <a:pt x="5391213" y="22733"/>
                </a:lnTo>
                <a:lnTo>
                  <a:pt x="5407830" y="47341"/>
                </a:lnTo>
                <a:lnTo>
                  <a:pt x="5413933" y="77390"/>
                </a:lnTo>
                <a:lnTo>
                  <a:pt x="5407830" y="107440"/>
                </a:lnTo>
                <a:lnTo>
                  <a:pt x="5391213" y="132047"/>
                </a:lnTo>
                <a:lnTo>
                  <a:pt x="5366621" y="148674"/>
                </a:lnTo>
                <a:lnTo>
                  <a:pt x="5336591" y="154781"/>
                </a:lnTo>
                <a:close/>
              </a:path>
              <a:path w="6342380" h="154940">
                <a:moveTo>
                  <a:pt x="5645958" y="154781"/>
                </a:moveTo>
                <a:lnTo>
                  <a:pt x="5615928" y="148674"/>
                </a:lnTo>
                <a:lnTo>
                  <a:pt x="5591336" y="132047"/>
                </a:lnTo>
                <a:lnTo>
                  <a:pt x="5574719" y="107440"/>
                </a:lnTo>
                <a:lnTo>
                  <a:pt x="5568616" y="77390"/>
                </a:lnTo>
                <a:lnTo>
                  <a:pt x="5574719" y="47341"/>
                </a:lnTo>
                <a:lnTo>
                  <a:pt x="5591336" y="22733"/>
                </a:lnTo>
                <a:lnTo>
                  <a:pt x="5615928" y="6106"/>
                </a:lnTo>
                <a:lnTo>
                  <a:pt x="5645958" y="0"/>
                </a:lnTo>
                <a:lnTo>
                  <a:pt x="5675989" y="6106"/>
                </a:lnTo>
                <a:lnTo>
                  <a:pt x="5700581" y="22733"/>
                </a:lnTo>
                <a:lnTo>
                  <a:pt x="5717198" y="47341"/>
                </a:lnTo>
                <a:lnTo>
                  <a:pt x="5723300" y="77390"/>
                </a:lnTo>
                <a:lnTo>
                  <a:pt x="5717198" y="107440"/>
                </a:lnTo>
                <a:lnTo>
                  <a:pt x="5700581" y="132047"/>
                </a:lnTo>
                <a:lnTo>
                  <a:pt x="5675989" y="148674"/>
                </a:lnTo>
                <a:lnTo>
                  <a:pt x="5645958" y="154781"/>
                </a:lnTo>
                <a:close/>
              </a:path>
              <a:path w="6342380" h="154940">
                <a:moveTo>
                  <a:pt x="5955326" y="154781"/>
                </a:moveTo>
                <a:lnTo>
                  <a:pt x="5925296" y="148674"/>
                </a:lnTo>
                <a:lnTo>
                  <a:pt x="5900703" y="132047"/>
                </a:lnTo>
                <a:lnTo>
                  <a:pt x="5884087" y="107440"/>
                </a:lnTo>
                <a:lnTo>
                  <a:pt x="5877984" y="77390"/>
                </a:lnTo>
                <a:lnTo>
                  <a:pt x="5884087" y="47341"/>
                </a:lnTo>
                <a:lnTo>
                  <a:pt x="5900703" y="22733"/>
                </a:lnTo>
                <a:lnTo>
                  <a:pt x="5925296" y="6106"/>
                </a:lnTo>
                <a:lnTo>
                  <a:pt x="5955326" y="0"/>
                </a:lnTo>
                <a:lnTo>
                  <a:pt x="5985356" y="6106"/>
                </a:lnTo>
                <a:lnTo>
                  <a:pt x="6009949" y="22733"/>
                </a:lnTo>
                <a:lnTo>
                  <a:pt x="6026565" y="47341"/>
                </a:lnTo>
                <a:lnTo>
                  <a:pt x="6032668" y="77390"/>
                </a:lnTo>
                <a:lnTo>
                  <a:pt x="6026565" y="107440"/>
                </a:lnTo>
                <a:lnTo>
                  <a:pt x="6009949" y="132047"/>
                </a:lnTo>
                <a:lnTo>
                  <a:pt x="5985356" y="148674"/>
                </a:lnTo>
                <a:lnTo>
                  <a:pt x="5955326" y="154781"/>
                </a:lnTo>
                <a:close/>
              </a:path>
              <a:path w="6342380" h="154940">
                <a:moveTo>
                  <a:pt x="6264694" y="154781"/>
                </a:moveTo>
                <a:lnTo>
                  <a:pt x="6234663" y="148674"/>
                </a:lnTo>
                <a:lnTo>
                  <a:pt x="6210071" y="132047"/>
                </a:lnTo>
                <a:lnTo>
                  <a:pt x="6193454" y="107440"/>
                </a:lnTo>
                <a:lnTo>
                  <a:pt x="6187352" y="77390"/>
                </a:lnTo>
                <a:lnTo>
                  <a:pt x="6193454" y="47341"/>
                </a:lnTo>
                <a:lnTo>
                  <a:pt x="6210071" y="22733"/>
                </a:lnTo>
                <a:lnTo>
                  <a:pt x="6234663" y="6106"/>
                </a:lnTo>
                <a:lnTo>
                  <a:pt x="6264694" y="0"/>
                </a:lnTo>
                <a:lnTo>
                  <a:pt x="6294724" y="6106"/>
                </a:lnTo>
                <a:lnTo>
                  <a:pt x="6319316" y="22733"/>
                </a:lnTo>
                <a:lnTo>
                  <a:pt x="6335933" y="47341"/>
                </a:lnTo>
                <a:lnTo>
                  <a:pt x="6342035" y="77390"/>
                </a:lnTo>
                <a:lnTo>
                  <a:pt x="6335933" y="107440"/>
                </a:lnTo>
                <a:lnTo>
                  <a:pt x="6319316" y="132047"/>
                </a:lnTo>
                <a:lnTo>
                  <a:pt x="6294724" y="148674"/>
                </a:lnTo>
                <a:lnTo>
                  <a:pt x="6264694" y="154781"/>
                </a:lnTo>
                <a:close/>
              </a:path>
            </a:pathLst>
          </a:custGeom>
          <a:solidFill>
            <a:srgbClr val="F7CF2B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220846" y="6022242"/>
            <a:ext cx="4228253" cy="103293"/>
          </a:xfrm>
          <a:custGeom>
            <a:avLst/>
            <a:gdLst/>
            <a:ahLst/>
            <a:cxnLst/>
            <a:rect l="l" t="t" r="r" b="b"/>
            <a:pathLst>
              <a:path w="6342380" h="154940">
                <a:moveTo>
                  <a:pt x="77341" y="154781"/>
                </a:moveTo>
                <a:lnTo>
                  <a:pt x="47311" y="148674"/>
                </a:lnTo>
                <a:lnTo>
                  <a:pt x="22719" y="132047"/>
                </a:lnTo>
                <a:lnTo>
                  <a:pt x="6102" y="107440"/>
                </a:lnTo>
                <a:lnTo>
                  <a:pt x="0" y="77390"/>
                </a:lnTo>
                <a:lnTo>
                  <a:pt x="6102" y="47341"/>
                </a:lnTo>
                <a:lnTo>
                  <a:pt x="22719" y="22733"/>
                </a:lnTo>
                <a:lnTo>
                  <a:pt x="47311" y="6106"/>
                </a:lnTo>
                <a:lnTo>
                  <a:pt x="77341" y="0"/>
                </a:lnTo>
                <a:lnTo>
                  <a:pt x="107372" y="6106"/>
                </a:lnTo>
                <a:lnTo>
                  <a:pt x="131964" y="22733"/>
                </a:lnTo>
                <a:lnTo>
                  <a:pt x="148581" y="47341"/>
                </a:lnTo>
                <a:lnTo>
                  <a:pt x="154683" y="77390"/>
                </a:lnTo>
                <a:lnTo>
                  <a:pt x="148581" y="107440"/>
                </a:lnTo>
                <a:lnTo>
                  <a:pt x="131964" y="132047"/>
                </a:lnTo>
                <a:lnTo>
                  <a:pt x="107372" y="148674"/>
                </a:lnTo>
                <a:lnTo>
                  <a:pt x="77341" y="154781"/>
                </a:lnTo>
                <a:close/>
              </a:path>
              <a:path w="6342380" h="154940">
                <a:moveTo>
                  <a:pt x="386709" y="154781"/>
                </a:moveTo>
                <a:lnTo>
                  <a:pt x="356679" y="148674"/>
                </a:lnTo>
                <a:lnTo>
                  <a:pt x="332086" y="132047"/>
                </a:lnTo>
                <a:lnTo>
                  <a:pt x="315470" y="107440"/>
                </a:lnTo>
                <a:lnTo>
                  <a:pt x="309367" y="77390"/>
                </a:lnTo>
                <a:lnTo>
                  <a:pt x="315470" y="47341"/>
                </a:lnTo>
                <a:lnTo>
                  <a:pt x="332086" y="22733"/>
                </a:lnTo>
                <a:lnTo>
                  <a:pt x="356679" y="6106"/>
                </a:lnTo>
                <a:lnTo>
                  <a:pt x="386709" y="0"/>
                </a:lnTo>
                <a:lnTo>
                  <a:pt x="416739" y="6106"/>
                </a:lnTo>
                <a:lnTo>
                  <a:pt x="441332" y="22733"/>
                </a:lnTo>
                <a:lnTo>
                  <a:pt x="457948" y="47341"/>
                </a:lnTo>
                <a:lnTo>
                  <a:pt x="464051" y="77390"/>
                </a:lnTo>
                <a:lnTo>
                  <a:pt x="457948" y="107440"/>
                </a:lnTo>
                <a:lnTo>
                  <a:pt x="441332" y="132047"/>
                </a:lnTo>
                <a:lnTo>
                  <a:pt x="416739" y="148674"/>
                </a:lnTo>
                <a:lnTo>
                  <a:pt x="386709" y="154781"/>
                </a:lnTo>
                <a:close/>
              </a:path>
              <a:path w="6342380" h="154940">
                <a:moveTo>
                  <a:pt x="696077" y="154781"/>
                </a:moveTo>
                <a:lnTo>
                  <a:pt x="666046" y="148674"/>
                </a:lnTo>
                <a:lnTo>
                  <a:pt x="641454" y="132047"/>
                </a:lnTo>
                <a:lnTo>
                  <a:pt x="624837" y="107440"/>
                </a:lnTo>
                <a:lnTo>
                  <a:pt x="618735" y="77390"/>
                </a:lnTo>
                <a:lnTo>
                  <a:pt x="624837" y="47341"/>
                </a:lnTo>
                <a:lnTo>
                  <a:pt x="641454" y="22733"/>
                </a:lnTo>
                <a:lnTo>
                  <a:pt x="666046" y="6106"/>
                </a:lnTo>
                <a:lnTo>
                  <a:pt x="696077" y="0"/>
                </a:lnTo>
                <a:lnTo>
                  <a:pt x="726107" y="6106"/>
                </a:lnTo>
                <a:lnTo>
                  <a:pt x="750699" y="22733"/>
                </a:lnTo>
                <a:lnTo>
                  <a:pt x="767316" y="47341"/>
                </a:lnTo>
                <a:lnTo>
                  <a:pt x="773419" y="77390"/>
                </a:lnTo>
                <a:lnTo>
                  <a:pt x="767316" y="107440"/>
                </a:lnTo>
                <a:lnTo>
                  <a:pt x="750699" y="132047"/>
                </a:lnTo>
                <a:lnTo>
                  <a:pt x="726107" y="148674"/>
                </a:lnTo>
                <a:lnTo>
                  <a:pt x="696077" y="154781"/>
                </a:lnTo>
                <a:close/>
              </a:path>
              <a:path w="6342380" h="154940">
                <a:moveTo>
                  <a:pt x="1005444" y="154781"/>
                </a:moveTo>
                <a:lnTo>
                  <a:pt x="975414" y="148674"/>
                </a:lnTo>
                <a:lnTo>
                  <a:pt x="950822" y="132047"/>
                </a:lnTo>
                <a:lnTo>
                  <a:pt x="934205" y="107440"/>
                </a:lnTo>
                <a:lnTo>
                  <a:pt x="928102" y="77390"/>
                </a:lnTo>
                <a:lnTo>
                  <a:pt x="934205" y="47341"/>
                </a:lnTo>
                <a:lnTo>
                  <a:pt x="950822" y="22733"/>
                </a:lnTo>
                <a:lnTo>
                  <a:pt x="975414" y="6106"/>
                </a:lnTo>
                <a:lnTo>
                  <a:pt x="1005444" y="0"/>
                </a:lnTo>
                <a:lnTo>
                  <a:pt x="1035475" y="6106"/>
                </a:lnTo>
                <a:lnTo>
                  <a:pt x="1060067" y="22733"/>
                </a:lnTo>
                <a:lnTo>
                  <a:pt x="1076683" y="47341"/>
                </a:lnTo>
                <a:lnTo>
                  <a:pt x="1082786" y="77390"/>
                </a:lnTo>
                <a:lnTo>
                  <a:pt x="1076683" y="107440"/>
                </a:lnTo>
                <a:lnTo>
                  <a:pt x="1060067" y="132047"/>
                </a:lnTo>
                <a:lnTo>
                  <a:pt x="1035475" y="148674"/>
                </a:lnTo>
                <a:lnTo>
                  <a:pt x="1005444" y="154781"/>
                </a:lnTo>
                <a:close/>
              </a:path>
              <a:path w="6342380" h="154940">
                <a:moveTo>
                  <a:pt x="1314812" y="154781"/>
                </a:moveTo>
                <a:lnTo>
                  <a:pt x="1284781" y="148674"/>
                </a:lnTo>
                <a:lnTo>
                  <a:pt x="1260189" y="132047"/>
                </a:lnTo>
                <a:lnTo>
                  <a:pt x="1243573" y="107440"/>
                </a:lnTo>
                <a:lnTo>
                  <a:pt x="1237470" y="77390"/>
                </a:lnTo>
                <a:lnTo>
                  <a:pt x="1243573" y="47341"/>
                </a:lnTo>
                <a:lnTo>
                  <a:pt x="1260189" y="22733"/>
                </a:lnTo>
                <a:lnTo>
                  <a:pt x="1284781" y="6106"/>
                </a:lnTo>
                <a:lnTo>
                  <a:pt x="1314812" y="0"/>
                </a:lnTo>
                <a:lnTo>
                  <a:pt x="1344842" y="6106"/>
                </a:lnTo>
                <a:lnTo>
                  <a:pt x="1369435" y="22733"/>
                </a:lnTo>
                <a:lnTo>
                  <a:pt x="1386051" y="47341"/>
                </a:lnTo>
                <a:lnTo>
                  <a:pt x="1392154" y="77390"/>
                </a:lnTo>
                <a:lnTo>
                  <a:pt x="1386051" y="107440"/>
                </a:lnTo>
                <a:lnTo>
                  <a:pt x="1369435" y="132047"/>
                </a:lnTo>
                <a:lnTo>
                  <a:pt x="1344842" y="148674"/>
                </a:lnTo>
                <a:lnTo>
                  <a:pt x="1314812" y="154781"/>
                </a:lnTo>
                <a:close/>
              </a:path>
              <a:path w="6342380" h="154940">
                <a:moveTo>
                  <a:pt x="1624179" y="154781"/>
                </a:moveTo>
                <a:lnTo>
                  <a:pt x="1594149" y="148674"/>
                </a:lnTo>
                <a:lnTo>
                  <a:pt x="1569557" y="132047"/>
                </a:lnTo>
                <a:lnTo>
                  <a:pt x="1552940" y="107440"/>
                </a:lnTo>
                <a:lnTo>
                  <a:pt x="1546838" y="77390"/>
                </a:lnTo>
                <a:lnTo>
                  <a:pt x="1552940" y="47341"/>
                </a:lnTo>
                <a:lnTo>
                  <a:pt x="1569557" y="22733"/>
                </a:lnTo>
                <a:lnTo>
                  <a:pt x="1594149" y="6106"/>
                </a:lnTo>
                <a:lnTo>
                  <a:pt x="1624179" y="0"/>
                </a:lnTo>
                <a:lnTo>
                  <a:pt x="1654210" y="6106"/>
                </a:lnTo>
                <a:lnTo>
                  <a:pt x="1678802" y="22733"/>
                </a:lnTo>
                <a:lnTo>
                  <a:pt x="1695419" y="47341"/>
                </a:lnTo>
                <a:lnTo>
                  <a:pt x="1701521" y="77390"/>
                </a:lnTo>
                <a:lnTo>
                  <a:pt x="1695419" y="107440"/>
                </a:lnTo>
                <a:lnTo>
                  <a:pt x="1678802" y="132047"/>
                </a:lnTo>
                <a:lnTo>
                  <a:pt x="1654210" y="148674"/>
                </a:lnTo>
                <a:lnTo>
                  <a:pt x="1624179" y="154781"/>
                </a:lnTo>
                <a:close/>
              </a:path>
              <a:path w="6342380" h="154940">
                <a:moveTo>
                  <a:pt x="1933547" y="154781"/>
                </a:moveTo>
                <a:lnTo>
                  <a:pt x="1903517" y="148674"/>
                </a:lnTo>
                <a:lnTo>
                  <a:pt x="1878924" y="132047"/>
                </a:lnTo>
                <a:lnTo>
                  <a:pt x="1862308" y="107440"/>
                </a:lnTo>
                <a:lnTo>
                  <a:pt x="1856205" y="77390"/>
                </a:lnTo>
                <a:lnTo>
                  <a:pt x="1862308" y="47341"/>
                </a:lnTo>
                <a:lnTo>
                  <a:pt x="1878924" y="22733"/>
                </a:lnTo>
                <a:lnTo>
                  <a:pt x="1903517" y="6106"/>
                </a:lnTo>
                <a:lnTo>
                  <a:pt x="1933547" y="0"/>
                </a:lnTo>
                <a:lnTo>
                  <a:pt x="1963577" y="6106"/>
                </a:lnTo>
                <a:lnTo>
                  <a:pt x="1988170" y="22733"/>
                </a:lnTo>
                <a:lnTo>
                  <a:pt x="2004786" y="47341"/>
                </a:lnTo>
                <a:lnTo>
                  <a:pt x="2010889" y="77390"/>
                </a:lnTo>
                <a:lnTo>
                  <a:pt x="2004786" y="107440"/>
                </a:lnTo>
                <a:lnTo>
                  <a:pt x="1988170" y="132047"/>
                </a:lnTo>
                <a:lnTo>
                  <a:pt x="1963577" y="148674"/>
                </a:lnTo>
                <a:lnTo>
                  <a:pt x="1933547" y="154781"/>
                </a:lnTo>
                <a:close/>
              </a:path>
              <a:path w="6342380" h="154940">
                <a:moveTo>
                  <a:pt x="2242915" y="154781"/>
                </a:moveTo>
                <a:lnTo>
                  <a:pt x="2212884" y="148674"/>
                </a:lnTo>
                <a:lnTo>
                  <a:pt x="2188292" y="132047"/>
                </a:lnTo>
                <a:lnTo>
                  <a:pt x="2171676" y="107440"/>
                </a:lnTo>
                <a:lnTo>
                  <a:pt x="2165573" y="77390"/>
                </a:lnTo>
                <a:lnTo>
                  <a:pt x="2171676" y="47341"/>
                </a:lnTo>
                <a:lnTo>
                  <a:pt x="2188292" y="22733"/>
                </a:lnTo>
                <a:lnTo>
                  <a:pt x="2212884" y="6106"/>
                </a:lnTo>
                <a:lnTo>
                  <a:pt x="2242915" y="0"/>
                </a:lnTo>
                <a:lnTo>
                  <a:pt x="2272945" y="6106"/>
                </a:lnTo>
                <a:lnTo>
                  <a:pt x="2297537" y="22733"/>
                </a:lnTo>
                <a:lnTo>
                  <a:pt x="2314154" y="47341"/>
                </a:lnTo>
                <a:lnTo>
                  <a:pt x="2320257" y="77390"/>
                </a:lnTo>
                <a:lnTo>
                  <a:pt x="2314154" y="107440"/>
                </a:lnTo>
                <a:lnTo>
                  <a:pt x="2297537" y="132047"/>
                </a:lnTo>
                <a:lnTo>
                  <a:pt x="2272945" y="148674"/>
                </a:lnTo>
                <a:lnTo>
                  <a:pt x="2242915" y="154781"/>
                </a:lnTo>
                <a:close/>
              </a:path>
              <a:path w="6342380" h="154940">
                <a:moveTo>
                  <a:pt x="2552282" y="154781"/>
                </a:moveTo>
                <a:lnTo>
                  <a:pt x="2522252" y="148674"/>
                </a:lnTo>
                <a:lnTo>
                  <a:pt x="2497660" y="132047"/>
                </a:lnTo>
                <a:lnTo>
                  <a:pt x="2481043" y="107440"/>
                </a:lnTo>
                <a:lnTo>
                  <a:pt x="2474940" y="77390"/>
                </a:lnTo>
                <a:lnTo>
                  <a:pt x="2481043" y="47341"/>
                </a:lnTo>
                <a:lnTo>
                  <a:pt x="2497660" y="22733"/>
                </a:lnTo>
                <a:lnTo>
                  <a:pt x="2522252" y="6106"/>
                </a:lnTo>
                <a:lnTo>
                  <a:pt x="2552282" y="0"/>
                </a:lnTo>
                <a:lnTo>
                  <a:pt x="2582313" y="6106"/>
                </a:lnTo>
                <a:lnTo>
                  <a:pt x="2606905" y="22733"/>
                </a:lnTo>
                <a:lnTo>
                  <a:pt x="2623521" y="47341"/>
                </a:lnTo>
                <a:lnTo>
                  <a:pt x="2629624" y="77390"/>
                </a:lnTo>
                <a:lnTo>
                  <a:pt x="2623521" y="107440"/>
                </a:lnTo>
                <a:lnTo>
                  <a:pt x="2606905" y="132047"/>
                </a:lnTo>
                <a:lnTo>
                  <a:pt x="2582313" y="148674"/>
                </a:lnTo>
                <a:lnTo>
                  <a:pt x="2552282" y="154781"/>
                </a:lnTo>
                <a:close/>
              </a:path>
              <a:path w="6342380" h="154940">
                <a:moveTo>
                  <a:pt x="2861650" y="154781"/>
                </a:moveTo>
                <a:lnTo>
                  <a:pt x="2831619" y="148674"/>
                </a:lnTo>
                <a:lnTo>
                  <a:pt x="2807027" y="132047"/>
                </a:lnTo>
                <a:lnTo>
                  <a:pt x="2790411" y="107440"/>
                </a:lnTo>
                <a:lnTo>
                  <a:pt x="2784308" y="77390"/>
                </a:lnTo>
                <a:lnTo>
                  <a:pt x="2790411" y="47341"/>
                </a:lnTo>
                <a:lnTo>
                  <a:pt x="2807027" y="22733"/>
                </a:lnTo>
                <a:lnTo>
                  <a:pt x="2831619" y="6106"/>
                </a:lnTo>
                <a:lnTo>
                  <a:pt x="2861650" y="0"/>
                </a:lnTo>
                <a:lnTo>
                  <a:pt x="2891680" y="6106"/>
                </a:lnTo>
                <a:lnTo>
                  <a:pt x="2916273" y="22733"/>
                </a:lnTo>
                <a:lnTo>
                  <a:pt x="2932889" y="47341"/>
                </a:lnTo>
                <a:lnTo>
                  <a:pt x="2938992" y="77390"/>
                </a:lnTo>
                <a:lnTo>
                  <a:pt x="2932889" y="107440"/>
                </a:lnTo>
                <a:lnTo>
                  <a:pt x="2916273" y="132047"/>
                </a:lnTo>
                <a:lnTo>
                  <a:pt x="2891680" y="148674"/>
                </a:lnTo>
                <a:lnTo>
                  <a:pt x="2861650" y="154781"/>
                </a:lnTo>
                <a:close/>
              </a:path>
              <a:path w="6342380" h="154940">
                <a:moveTo>
                  <a:pt x="3171017" y="154781"/>
                </a:moveTo>
                <a:lnTo>
                  <a:pt x="3140987" y="148674"/>
                </a:lnTo>
                <a:lnTo>
                  <a:pt x="3116395" y="132047"/>
                </a:lnTo>
                <a:lnTo>
                  <a:pt x="3099778" y="107440"/>
                </a:lnTo>
                <a:lnTo>
                  <a:pt x="3093676" y="77390"/>
                </a:lnTo>
                <a:lnTo>
                  <a:pt x="3099778" y="47341"/>
                </a:lnTo>
                <a:lnTo>
                  <a:pt x="3116395" y="22733"/>
                </a:lnTo>
                <a:lnTo>
                  <a:pt x="3140987" y="6106"/>
                </a:lnTo>
                <a:lnTo>
                  <a:pt x="3171017" y="0"/>
                </a:lnTo>
                <a:lnTo>
                  <a:pt x="3201048" y="6106"/>
                </a:lnTo>
                <a:lnTo>
                  <a:pt x="3225640" y="22733"/>
                </a:lnTo>
                <a:lnTo>
                  <a:pt x="3242257" y="47341"/>
                </a:lnTo>
                <a:lnTo>
                  <a:pt x="3248359" y="77390"/>
                </a:lnTo>
                <a:lnTo>
                  <a:pt x="3242257" y="107440"/>
                </a:lnTo>
                <a:lnTo>
                  <a:pt x="3225640" y="132047"/>
                </a:lnTo>
                <a:lnTo>
                  <a:pt x="3201048" y="148674"/>
                </a:lnTo>
                <a:lnTo>
                  <a:pt x="3171017" y="154781"/>
                </a:lnTo>
                <a:close/>
              </a:path>
              <a:path w="6342380" h="154940">
                <a:moveTo>
                  <a:pt x="3480385" y="154781"/>
                </a:moveTo>
                <a:lnTo>
                  <a:pt x="3450355" y="148674"/>
                </a:lnTo>
                <a:lnTo>
                  <a:pt x="3425762" y="132047"/>
                </a:lnTo>
                <a:lnTo>
                  <a:pt x="3409146" y="107440"/>
                </a:lnTo>
                <a:lnTo>
                  <a:pt x="3403043" y="77390"/>
                </a:lnTo>
                <a:lnTo>
                  <a:pt x="3409146" y="47341"/>
                </a:lnTo>
                <a:lnTo>
                  <a:pt x="3425762" y="22733"/>
                </a:lnTo>
                <a:lnTo>
                  <a:pt x="3450355" y="6106"/>
                </a:lnTo>
                <a:lnTo>
                  <a:pt x="3480385" y="0"/>
                </a:lnTo>
                <a:lnTo>
                  <a:pt x="3510416" y="6106"/>
                </a:lnTo>
                <a:lnTo>
                  <a:pt x="3535008" y="22733"/>
                </a:lnTo>
                <a:lnTo>
                  <a:pt x="3551624" y="47341"/>
                </a:lnTo>
                <a:lnTo>
                  <a:pt x="3557727" y="77390"/>
                </a:lnTo>
                <a:lnTo>
                  <a:pt x="3551624" y="107440"/>
                </a:lnTo>
                <a:lnTo>
                  <a:pt x="3535008" y="132047"/>
                </a:lnTo>
                <a:lnTo>
                  <a:pt x="3510416" y="148674"/>
                </a:lnTo>
                <a:lnTo>
                  <a:pt x="3480385" y="154781"/>
                </a:lnTo>
                <a:close/>
              </a:path>
              <a:path w="6342380" h="154940">
                <a:moveTo>
                  <a:pt x="3789753" y="154781"/>
                </a:moveTo>
                <a:lnTo>
                  <a:pt x="3759722" y="148674"/>
                </a:lnTo>
                <a:lnTo>
                  <a:pt x="3735130" y="132047"/>
                </a:lnTo>
                <a:lnTo>
                  <a:pt x="3718514" y="107440"/>
                </a:lnTo>
                <a:lnTo>
                  <a:pt x="3712411" y="77390"/>
                </a:lnTo>
                <a:lnTo>
                  <a:pt x="3718514" y="47341"/>
                </a:lnTo>
                <a:lnTo>
                  <a:pt x="3735130" y="22733"/>
                </a:lnTo>
                <a:lnTo>
                  <a:pt x="3759722" y="6106"/>
                </a:lnTo>
                <a:lnTo>
                  <a:pt x="3789753" y="0"/>
                </a:lnTo>
                <a:lnTo>
                  <a:pt x="3819783" y="6106"/>
                </a:lnTo>
                <a:lnTo>
                  <a:pt x="3844375" y="22733"/>
                </a:lnTo>
                <a:lnTo>
                  <a:pt x="3860992" y="47341"/>
                </a:lnTo>
                <a:lnTo>
                  <a:pt x="3867095" y="77390"/>
                </a:lnTo>
                <a:lnTo>
                  <a:pt x="3860992" y="107440"/>
                </a:lnTo>
                <a:lnTo>
                  <a:pt x="3844375" y="132047"/>
                </a:lnTo>
                <a:lnTo>
                  <a:pt x="3819783" y="148674"/>
                </a:lnTo>
                <a:lnTo>
                  <a:pt x="3789753" y="154781"/>
                </a:lnTo>
                <a:close/>
              </a:path>
              <a:path w="6342380" h="154940">
                <a:moveTo>
                  <a:pt x="4099120" y="154781"/>
                </a:moveTo>
                <a:lnTo>
                  <a:pt x="4069090" y="148674"/>
                </a:lnTo>
                <a:lnTo>
                  <a:pt x="4044498" y="132047"/>
                </a:lnTo>
                <a:lnTo>
                  <a:pt x="4027881" y="107440"/>
                </a:lnTo>
                <a:lnTo>
                  <a:pt x="4021778" y="77390"/>
                </a:lnTo>
                <a:lnTo>
                  <a:pt x="4027881" y="47341"/>
                </a:lnTo>
                <a:lnTo>
                  <a:pt x="4044498" y="22733"/>
                </a:lnTo>
                <a:lnTo>
                  <a:pt x="4069090" y="6106"/>
                </a:lnTo>
                <a:lnTo>
                  <a:pt x="4099120" y="0"/>
                </a:lnTo>
                <a:lnTo>
                  <a:pt x="4129151" y="6106"/>
                </a:lnTo>
                <a:lnTo>
                  <a:pt x="4153743" y="22733"/>
                </a:lnTo>
                <a:lnTo>
                  <a:pt x="4170359" y="47341"/>
                </a:lnTo>
                <a:lnTo>
                  <a:pt x="4176462" y="77390"/>
                </a:lnTo>
                <a:lnTo>
                  <a:pt x="4170359" y="107440"/>
                </a:lnTo>
                <a:lnTo>
                  <a:pt x="4153743" y="132047"/>
                </a:lnTo>
                <a:lnTo>
                  <a:pt x="4129151" y="148674"/>
                </a:lnTo>
                <a:lnTo>
                  <a:pt x="4099120" y="154781"/>
                </a:lnTo>
                <a:close/>
              </a:path>
              <a:path w="6342380" h="154940">
                <a:moveTo>
                  <a:pt x="4408488" y="154781"/>
                </a:moveTo>
                <a:lnTo>
                  <a:pt x="4378458" y="148674"/>
                </a:lnTo>
                <a:lnTo>
                  <a:pt x="4353865" y="132047"/>
                </a:lnTo>
                <a:lnTo>
                  <a:pt x="4337249" y="107440"/>
                </a:lnTo>
                <a:lnTo>
                  <a:pt x="4331146" y="77390"/>
                </a:lnTo>
                <a:lnTo>
                  <a:pt x="4337249" y="47341"/>
                </a:lnTo>
                <a:lnTo>
                  <a:pt x="4353865" y="22733"/>
                </a:lnTo>
                <a:lnTo>
                  <a:pt x="4378458" y="6106"/>
                </a:lnTo>
                <a:lnTo>
                  <a:pt x="4408488" y="0"/>
                </a:lnTo>
                <a:lnTo>
                  <a:pt x="4438518" y="6106"/>
                </a:lnTo>
                <a:lnTo>
                  <a:pt x="4463111" y="22733"/>
                </a:lnTo>
                <a:lnTo>
                  <a:pt x="4479727" y="47341"/>
                </a:lnTo>
                <a:lnTo>
                  <a:pt x="4485830" y="77390"/>
                </a:lnTo>
                <a:lnTo>
                  <a:pt x="4479727" y="107440"/>
                </a:lnTo>
                <a:lnTo>
                  <a:pt x="4463111" y="132047"/>
                </a:lnTo>
                <a:lnTo>
                  <a:pt x="4438518" y="148674"/>
                </a:lnTo>
                <a:lnTo>
                  <a:pt x="4408488" y="154781"/>
                </a:lnTo>
                <a:close/>
              </a:path>
              <a:path w="6342380" h="154940">
                <a:moveTo>
                  <a:pt x="4717856" y="154781"/>
                </a:moveTo>
                <a:lnTo>
                  <a:pt x="4687825" y="148674"/>
                </a:lnTo>
                <a:lnTo>
                  <a:pt x="4663233" y="132047"/>
                </a:lnTo>
                <a:lnTo>
                  <a:pt x="4646616" y="107440"/>
                </a:lnTo>
                <a:lnTo>
                  <a:pt x="4640514" y="77390"/>
                </a:lnTo>
                <a:lnTo>
                  <a:pt x="4646616" y="47341"/>
                </a:lnTo>
                <a:lnTo>
                  <a:pt x="4663233" y="22733"/>
                </a:lnTo>
                <a:lnTo>
                  <a:pt x="4687825" y="6106"/>
                </a:lnTo>
                <a:lnTo>
                  <a:pt x="4717856" y="0"/>
                </a:lnTo>
                <a:lnTo>
                  <a:pt x="4747886" y="6106"/>
                </a:lnTo>
                <a:lnTo>
                  <a:pt x="4772478" y="22733"/>
                </a:lnTo>
                <a:lnTo>
                  <a:pt x="4789095" y="47341"/>
                </a:lnTo>
                <a:lnTo>
                  <a:pt x="4795197" y="77390"/>
                </a:lnTo>
                <a:lnTo>
                  <a:pt x="4789095" y="107440"/>
                </a:lnTo>
                <a:lnTo>
                  <a:pt x="4772478" y="132047"/>
                </a:lnTo>
                <a:lnTo>
                  <a:pt x="4747886" y="148674"/>
                </a:lnTo>
                <a:lnTo>
                  <a:pt x="4717856" y="154781"/>
                </a:lnTo>
                <a:close/>
              </a:path>
              <a:path w="6342380" h="154940">
                <a:moveTo>
                  <a:pt x="5027223" y="154781"/>
                </a:moveTo>
                <a:lnTo>
                  <a:pt x="4997193" y="148674"/>
                </a:lnTo>
                <a:lnTo>
                  <a:pt x="4972600" y="132047"/>
                </a:lnTo>
                <a:lnTo>
                  <a:pt x="4955984" y="107440"/>
                </a:lnTo>
                <a:lnTo>
                  <a:pt x="4949881" y="77390"/>
                </a:lnTo>
                <a:lnTo>
                  <a:pt x="4955984" y="47341"/>
                </a:lnTo>
                <a:lnTo>
                  <a:pt x="4972600" y="22733"/>
                </a:lnTo>
                <a:lnTo>
                  <a:pt x="4997193" y="6106"/>
                </a:lnTo>
                <a:lnTo>
                  <a:pt x="5027223" y="0"/>
                </a:lnTo>
                <a:lnTo>
                  <a:pt x="5057254" y="6106"/>
                </a:lnTo>
                <a:lnTo>
                  <a:pt x="5081846" y="22733"/>
                </a:lnTo>
                <a:lnTo>
                  <a:pt x="5098462" y="47341"/>
                </a:lnTo>
                <a:lnTo>
                  <a:pt x="5104565" y="77390"/>
                </a:lnTo>
                <a:lnTo>
                  <a:pt x="5098462" y="107440"/>
                </a:lnTo>
                <a:lnTo>
                  <a:pt x="5081846" y="132047"/>
                </a:lnTo>
                <a:lnTo>
                  <a:pt x="5057254" y="148674"/>
                </a:lnTo>
                <a:lnTo>
                  <a:pt x="5027223" y="154781"/>
                </a:lnTo>
                <a:close/>
              </a:path>
              <a:path w="6342380" h="154940">
                <a:moveTo>
                  <a:pt x="5336591" y="154781"/>
                </a:moveTo>
                <a:lnTo>
                  <a:pt x="5306560" y="148674"/>
                </a:lnTo>
                <a:lnTo>
                  <a:pt x="5281968" y="132047"/>
                </a:lnTo>
                <a:lnTo>
                  <a:pt x="5265352" y="107440"/>
                </a:lnTo>
                <a:lnTo>
                  <a:pt x="5259249" y="77390"/>
                </a:lnTo>
                <a:lnTo>
                  <a:pt x="5265352" y="47341"/>
                </a:lnTo>
                <a:lnTo>
                  <a:pt x="5281968" y="22733"/>
                </a:lnTo>
                <a:lnTo>
                  <a:pt x="5306560" y="6106"/>
                </a:lnTo>
                <a:lnTo>
                  <a:pt x="5336591" y="0"/>
                </a:lnTo>
                <a:lnTo>
                  <a:pt x="5366621" y="6106"/>
                </a:lnTo>
                <a:lnTo>
                  <a:pt x="5391213" y="22733"/>
                </a:lnTo>
                <a:lnTo>
                  <a:pt x="5407830" y="47341"/>
                </a:lnTo>
                <a:lnTo>
                  <a:pt x="5413933" y="77390"/>
                </a:lnTo>
                <a:lnTo>
                  <a:pt x="5407830" y="107440"/>
                </a:lnTo>
                <a:lnTo>
                  <a:pt x="5391213" y="132047"/>
                </a:lnTo>
                <a:lnTo>
                  <a:pt x="5366621" y="148674"/>
                </a:lnTo>
                <a:lnTo>
                  <a:pt x="5336591" y="154781"/>
                </a:lnTo>
                <a:close/>
              </a:path>
              <a:path w="6342380" h="154940">
                <a:moveTo>
                  <a:pt x="5645958" y="154781"/>
                </a:moveTo>
                <a:lnTo>
                  <a:pt x="5615928" y="148674"/>
                </a:lnTo>
                <a:lnTo>
                  <a:pt x="5591336" y="132047"/>
                </a:lnTo>
                <a:lnTo>
                  <a:pt x="5574719" y="107440"/>
                </a:lnTo>
                <a:lnTo>
                  <a:pt x="5568616" y="77390"/>
                </a:lnTo>
                <a:lnTo>
                  <a:pt x="5574719" y="47341"/>
                </a:lnTo>
                <a:lnTo>
                  <a:pt x="5591336" y="22733"/>
                </a:lnTo>
                <a:lnTo>
                  <a:pt x="5615928" y="6106"/>
                </a:lnTo>
                <a:lnTo>
                  <a:pt x="5645958" y="0"/>
                </a:lnTo>
                <a:lnTo>
                  <a:pt x="5675989" y="6106"/>
                </a:lnTo>
                <a:lnTo>
                  <a:pt x="5700581" y="22733"/>
                </a:lnTo>
                <a:lnTo>
                  <a:pt x="5717198" y="47341"/>
                </a:lnTo>
                <a:lnTo>
                  <a:pt x="5723300" y="77390"/>
                </a:lnTo>
                <a:lnTo>
                  <a:pt x="5717198" y="107440"/>
                </a:lnTo>
                <a:lnTo>
                  <a:pt x="5700581" y="132047"/>
                </a:lnTo>
                <a:lnTo>
                  <a:pt x="5675989" y="148674"/>
                </a:lnTo>
                <a:lnTo>
                  <a:pt x="5645958" y="154781"/>
                </a:lnTo>
                <a:close/>
              </a:path>
              <a:path w="6342380" h="154940">
                <a:moveTo>
                  <a:pt x="5955326" y="154781"/>
                </a:moveTo>
                <a:lnTo>
                  <a:pt x="5925296" y="148674"/>
                </a:lnTo>
                <a:lnTo>
                  <a:pt x="5900703" y="132047"/>
                </a:lnTo>
                <a:lnTo>
                  <a:pt x="5884087" y="107440"/>
                </a:lnTo>
                <a:lnTo>
                  <a:pt x="5877984" y="77390"/>
                </a:lnTo>
                <a:lnTo>
                  <a:pt x="5884087" y="47341"/>
                </a:lnTo>
                <a:lnTo>
                  <a:pt x="5900703" y="22733"/>
                </a:lnTo>
                <a:lnTo>
                  <a:pt x="5925296" y="6106"/>
                </a:lnTo>
                <a:lnTo>
                  <a:pt x="5955326" y="0"/>
                </a:lnTo>
                <a:lnTo>
                  <a:pt x="5985356" y="6106"/>
                </a:lnTo>
                <a:lnTo>
                  <a:pt x="6009949" y="22733"/>
                </a:lnTo>
                <a:lnTo>
                  <a:pt x="6026565" y="47341"/>
                </a:lnTo>
                <a:lnTo>
                  <a:pt x="6032668" y="77390"/>
                </a:lnTo>
                <a:lnTo>
                  <a:pt x="6026565" y="107440"/>
                </a:lnTo>
                <a:lnTo>
                  <a:pt x="6009949" y="132047"/>
                </a:lnTo>
                <a:lnTo>
                  <a:pt x="5985356" y="148674"/>
                </a:lnTo>
                <a:lnTo>
                  <a:pt x="5955326" y="154781"/>
                </a:lnTo>
                <a:close/>
              </a:path>
              <a:path w="6342380" h="154940">
                <a:moveTo>
                  <a:pt x="6264694" y="154781"/>
                </a:moveTo>
                <a:lnTo>
                  <a:pt x="6234663" y="148674"/>
                </a:lnTo>
                <a:lnTo>
                  <a:pt x="6210071" y="132047"/>
                </a:lnTo>
                <a:lnTo>
                  <a:pt x="6193454" y="107440"/>
                </a:lnTo>
                <a:lnTo>
                  <a:pt x="6187352" y="77390"/>
                </a:lnTo>
                <a:lnTo>
                  <a:pt x="6193454" y="47341"/>
                </a:lnTo>
                <a:lnTo>
                  <a:pt x="6210071" y="22733"/>
                </a:lnTo>
                <a:lnTo>
                  <a:pt x="6234663" y="6106"/>
                </a:lnTo>
                <a:lnTo>
                  <a:pt x="6264694" y="0"/>
                </a:lnTo>
                <a:lnTo>
                  <a:pt x="6294724" y="6106"/>
                </a:lnTo>
                <a:lnTo>
                  <a:pt x="6319316" y="22733"/>
                </a:lnTo>
                <a:lnTo>
                  <a:pt x="6335933" y="47341"/>
                </a:lnTo>
                <a:lnTo>
                  <a:pt x="6342035" y="77390"/>
                </a:lnTo>
                <a:lnTo>
                  <a:pt x="6335933" y="107440"/>
                </a:lnTo>
                <a:lnTo>
                  <a:pt x="6319316" y="132047"/>
                </a:lnTo>
                <a:lnTo>
                  <a:pt x="6294724" y="148674"/>
                </a:lnTo>
                <a:lnTo>
                  <a:pt x="6264694" y="154781"/>
                </a:lnTo>
                <a:close/>
              </a:path>
            </a:pathLst>
          </a:custGeom>
          <a:solidFill>
            <a:srgbClr val="F7CF2B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847715" y="196413"/>
            <a:ext cx="2127260" cy="5651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238460" y="163135"/>
            <a:ext cx="1079499" cy="5206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627791" y="1651752"/>
            <a:ext cx="2111247" cy="21112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2400" y="2195469"/>
            <a:ext cx="8116663" cy="665011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pc="-3" dirty="0" err="1"/>
              <a:t>Тема</a:t>
            </a:r>
            <a:r>
              <a:rPr spc="-53" dirty="0"/>
              <a:t> </a:t>
            </a:r>
            <a:r>
              <a:rPr lang="ru-RU" spc="-53" dirty="0"/>
              <a:t>в</a:t>
            </a:r>
            <a:r>
              <a:rPr spc="-3" dirty="0" err="1"/>
              <a:t>ыступления</a:t>
            </a:r>
            <a:r>
              <a:rPr spc="-3" dirty="0"/>
              <a:t>:</a:t>
            </a:r>
            <a:br>
              <a:rPr lang="ru-RU" spc="-3" dirty="0"/>
            </a:br>
            <a:r>
              <a:rPr lang="ru-RU" spc="-3" dirty="0" err="1"/>
              <a:t>Offtake</a:t>
            </a:r>
            <a:r>
              <a:rPr lang="ru-RU" spc="-3" dirty="0"/>
              <a:t> - контракты в проектах ГЧП по строительству больниц</a:t>
            </a:r>
            <a:endParaRPr spc="-3" dirty="0"/>
          </a:p>
        </p:txBody>
      </p:sp>
      <p:sp>
        <p:nvSpPr>
          <p:cNvPr id="15" name="object 15"/>
          <p:cNvSpPr txBox="1"/>
          <p:nvPr/>
        </p:nvSpPr>
        <p:spPr>
          <a:xfrm>
            <a:off x="1709397" y="5037126"/>
            <a:ext cx="9822203" cy="363903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2232772" marR="3387" indent="-2224728" defTabSz="609630">
              <a:lnSpc>
                <a:spcPct val="115199"/>
              </a:lnSpc>
              <a:spcBef>
                <a:spcPts val="67"/>
              </a:spcBef>
            </a:pPr>
            <a:r>
              <a:rPr sz="2133" b="1" i="1" spc="-3" dirty="0" err="1">
                <a:solidFill>
                  <a:srgbClr val="17161B"/>
                </a:solidFill>
                <a:latin typeface="Noto Sans"/>
                <a:cs typeface="Noto Sans"/>
              </a:rPr>
              <a:t>Спикер</a:t>
            </a:r>
            <a:r>
              <a:rPr sz="2133" b="1" i="1" spc="-3" dirty="0">
                <a:solidFill>
                  <a:srgbClr val="17161B"/>
                </a:solidFill>
                <a:latin typeface="Noto Sans"/>
                <a:cs typeface="Noto Sans"/>
              </a:rPr>
              <a:t> </a:t>
            </a:r>
            <a:r>
              <a:rPr lang="ru-RU" sz="2133" b="1" i="1" spc="-3" dirty="0">
                <a:solidFill>
                  <a:srgbClr val="17161B"/>
                </a:solidFill>
                <a:latin typeface="Noto Sans"/>
                <a:cs typeface="Noto Sans"/>
              </a:rPr>
              <a:t>сессии</a:t>
            </a:r>
            <a:r>
              <a:rPr sz="2133" b="1" i="1" spc="-3" dirty="0">
                <a:solidFill>
                  <a:srgbClr val="17161B"/>
                </a:solidFill>
                <a:latin typeface="Noto Sans"/>
                <a:cs typeface="Noto Sans"/>
              </a:rPr>
              <a:t>: "</a:t>
            </a:r>
            <a:r>
              <a:rPr lang="ru-RU" sz="2133" b="1" i="1" spc="-3" dirty="0">
                <a:solidFill>
                  <a:srgbClr val="17161B"/>
                </a:solidFill>
                <a:latin typeface="Noto Sans"/>
                <a:cs typeface="Noto Sans"/>
              </a:rPr>
              <a:t>Перспективы применения</a:t>
            </a:r>
            <a:r>
              <a:rPr lang="en-US" sz="2133" b="1" i="1" spc="-3" dirty="0">
                <a:solidFill>
                  <a:srgbClr val="17161B"/>
                </a:solidFill>
                <a:latin typeface="Noto Sans"/>
                <a:cs typeface="Noto Sans"/>
              </a:rPr>
              <a:t> Offtake</a:t>
            </a:r>
            <a:r>
              <a:rPr lang="ru-RU" sz="2133" b="1" i="1" spc="-3" dirty="0">
                <a:solidFill>
                  <a:srgbClr val="17161B"/>
                </a:solidFill>
                <a:latin typeface="Noto Sans"/>
                <a:cs typeface="Noto Sans"/>
              </a:rPr>
              <a:t> -</a:t>
            </a:r>
            <a:r>
              <a:rPr lang="en-US" sz="2133" b="1" i="1" spc="-3" dirty="0">
                <a:solidFill>
                  <a:srgbClr val="17161B"/>
                </a:solidFill>
                <a:latin typeface="Noto Sans"/>
                <a:cs typeface="Noto Sans"/>
              </a:rPr>
              <a:t> </a:t>
            </a:r>
            <a:r>
              <a:rPr lang="ru-RU" sz="2133" b="1" i="1" spc="-3" dirty="0">
                <a:solidFill>
                  <a:srgbClr val="17161B"/>
                </a:solidFill>
                <a:latin typeface="Noto Sans"/>
                <a:cs typeface="Noto Sans"/>
              </a:rPr>
              <a:t>контрактов в проектах </a:t>
            </a:r>
            <a:r>
              <a:rPr sz="2133" b="1" i="1" spc="-3" dirty="0">
                <a:solidFill>
                  <a:srgbClr val="17161B"/>
                </a:solidFill>
                <a:latin typeface="Noto Sans"/>
                <a:cs typeface="Noto Sans"/>
              </a:rPr>
              <a:t>ГЧП"</a:t>
            </a:r>
            <a:endParaRPr sz="2133" dirty="0">
              <a:solidFill>
                <a:prstClr val="black"/>
              </a:solidFill>
              <a:latin typeface="Noto Sans"/>
              <a:cs typeface="Noto San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278029" y="3849549"/>
            <a:ext cx="2810933" cy="513816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algn="ctr" defTabSz="609630">
              <a:spcBef>
                <a:spcPts val="67"/>
              </a:spcBef>
            </a:pPr>
            <a:r>
              <a:rPr lang="ru-RU" sz="1600" b="1" i="1" dirty="0">
                <a:solidFill>
                  <a:srgbClr val="17161B"/>
                </a:solidFill>
                <a:latin typeface="Noto Sans"/>
                <a:cs typeface="Noto Sans"/>
              </a:rPr>
              <a:t>Хорошаш Аскар</a:t>
            </a:r>
          </a:p>
          <a:p>
            <a:pPr marL="8467" algn="ctr" defTabSz="609630">
              <a:spcBef>
                <a:spcPts val="67"/>
              </a:spcBef>
            </a:pPr>
            <a:r>
              <a:rPr lang="ru-RU" sz="1600" b="1" i="1" dirty="0">
                <a:solidFill>
                  <a:srgbClr val="17161B"/>
                </a:solidFill>
                <a:latin typeface="Noto Sans"/>
                <a:cs typeface="Noto Sans"/>
              </a:rPr>
              <a:t>Проектный офис по ГЧП МЗ РК</a:t>
            </a:r>
            <a:endParaRPr sz="1600" dirty="0">
              <a:solidFill>
                <a:prstClr val="black"/>
              </a:solidFill>
              <a:latin typeface="Noto Sans"/>
              <a:cs typeface="Noto Sans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2C4E317-29E1-4BCD-A086-137A87F914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32499" y="1259884"/>
            <a:ext cx="2111247" cy="25361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008E07B-2455-4197-AAF4-DC96CEF74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53312"/>
            <a:ext cx="10515600" cy="88361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OFFTAKE - КОМПОНЕНТ </a:t>
            </a:r>
          </a:p>
          <a:p>
            <a:pPr marL="0" indent="0" algn="ctr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КОНТРАКТАХ ГЧП ПО СТРОИТЕЛЬСТВУ БОЛЬНИЦ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DACC65E-FD04-4017-AF21-42D497B0E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43267" y="6347883"/>
            <a:ext cx="254000" cy="365125"/>
          </a:xfrm>
        </p:spPr>
        <p:txBody>
          <a:bodyPr/>
          <a:lstStyle/>
          <a:p>
            <a:fld id="{9BFE7026-D0F1-4268-835E-7F44BCD5A4C7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3980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"/>
          <p:cNvSpPr txBox="1">
            <a:spLocks noGrp="1"/>
          </p:cNvSpPr>
          <p:nvPr>
            <p:ph type="sldNum" idx="12"/>
          </p:nvPr>
        </p:nvSpPr>
        <p:spPr>
          <a:xfrm>
            <a:off x="9963150" y="6492875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 Narrow" panose="020B0606020202030204" pitchFamily="34" charset="0"/>
                <a:sym typeface="Calibri"/>
              </a:rPr>
              <a:t>11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 Narrow" panose="020B0606020202030204" pitchFamily="34" charset="0"/>
              <a:sym typeface="Calibri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E252AE2-0304-4B86-BCC6-852772A342A9}"/>
              </a:ext>
            </a:extLst>
          </p:cNvPr>
          <p:cNvSpPr txBox="1"/>
          <p:nvPr/>
        </p:nvSpPr>
        <p:spPr>
          <a:xfrm>
            <a:off x="623455" y="1429340"/>
            <a:ext cx="11304385" cy="3570208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ОСНОВНЫЕ ОБЯЗАТЕЛЬСТВА ЧАСТНОГО ПАРТНЕРА: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привлечение средств и строительство объектов;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внедрение современных технологий при строительстве и эксплуатации зданий;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техническая эксплуатация больниц и оказание сервисов по согласно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KPI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договора ГЧП.</a:t>
            </a:r>
          </a:p>
          <a:p>
            <a:endParaRPr lang="ru-RU" sz="2000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tabLst>
                <a:tab pos="125280" algn="l"/>
              </a:tabLst>
            </a:pPr>
            <a:r>
              <a:rPr lang="ru-RU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ОСНОВНЫЕ ОБЯЗАТЕЛЬСТВА ГОСУДАРСТВЕННОЙ СТОРОНЫ:</a:t>
            </a:r>
            <a:endParaRPr lang="en-US" b="1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  <a:tabLst>
                <a:tab pos="179388" algn="l"/>
              </a:tabLst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оказание медицинской помощи;</a:t>
            </a:r>
          </a:p>
          <a:p>
            <a:pPr marL="457200" indent="-457200">
              <a:buFont typeface="+mj-lt"/>
              <a:buAutoNum type="arabicPeriod"/>
              <a:tabLst>
                <a:tab pos="179388" algn="l"/>
              </a:tabLst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компенсация инвестиционных затрат и % по займу;</a:t>
            </a:r>
            <a:endParaRPr lang="en-US" sz="2000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контроль исполнения договора ГЧП и применение штрафных санкций в случае не выполнения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KPI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договора;</a:t>
            </a:r>
            <a:endParaRPr lang="ru-RU" sz="2000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2000" b="1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компенсация операционных затрат по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технической эксплуатации больниц и оказанию сервисов согласно договора ГЧП.</a:t>
            </a:r>
          </a:p>
        </p:txBody>
      </p:sp>
      <p:sp>
        <p:nvSpPr>
          <p:cNvPr id="9" name="Shape 191">
            <a:extLst>
              <a:ext uri="{FF2B5EF4-FFF2-40B4-BE49-F238E27FC236}">
                <a16:creationId xmlns:a16="http://schemas.microsoft.com/office/drawing/2014/main" id="{DFA38F05-5551-44ED-878A-56918F3F650B}"/>
              </a:ext>
            </a:extLst>
          </p:cNvPr>
          <p:cNvSpPr/>
          <p:nvPr/>
        </p:nvSpPr>
        <p:spPr>
          <a:xfrm>
            <a:off x="4029967" y="66199"/>
            <a:ext cx="8050313" cy="817707"/>
          </a:xfrm>
          <a:prstGeom prst="roundRect">
            <a:avLst>
              <a:gd name="adj" fmla="val 30000"/>
            </a:avLst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2475" tIns="42475" rIns="42475" bIns="42475" anchor="ctr"/>
          <a:lstStyle>
            <a:lvl1pPr>
              <a:defRPr sz="24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  <a:sym typeface="Helvetica Neue"/>
              </a:rPr>
              <a:t>Обязательства сторон в рамках контрактов ГЧП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626065-611A-429E-A2E9-DDE0790AFB57}"/>
              </a:ext>
            </a:extLst>
          </p:cNvPr>
          <p:cNvSpPr txBox="1"/>
          <p:nvPr/>
        </p:nvSpPr>
        <p:spPr>
          <a:xfrm>
            <a:off x="1667934" y="5281487"/>
            <a:ext cx="8458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Offtake</a:t>
            </a:r>
            <a:r>
              <a:rPr lang="ru-RU" sz="2400" b="1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– компонент в контрактах ГЧП по строительству больниц</a:t>
            </a:r>
            <a:endParaRPr lang="ru-KZ" sz="2400" b="1" dirty="0">
              <a:solidFill>
                <a:srgbClr val="FF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: влево-вверх 4">
            <a:extLst>
              <a:ext uri="{FF2B5EF4-FFF2-40B4-BE49-F238E27FC236}">
                <a16:creationId xmlns:a16="http://schemas.microsoft.com/office/drawing/2014/main" id="{8F5B8BA7-B9F3-4C2F-9A1E-D888E2FAAE09}"/>
              </a:ext>
            </a:extLst>
          </p:cNvPr>
          <p:cNvSpPr/>
          <p:nvPr/>
        </p:nvSpPr>
        <p:spPr>
          <a:xfrm rot="5400000">
            <a:off x="557626" y="4817937"/>
            <a:ext cx="929448" cy="927100"/>
          </a:xfrm>
          <a:prstGeom prst="leftUp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55638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"/>
          <p:cNvSpPr txBox="1">
            <a:spLocks noGrp="1"/>
          </p:cNvSpPr>
          <p:nvPr>
            <p:ph type="sldNum" idx="12"/>
          </p:nvPr>
        </p:nvSpPr>
        <p:spPr>
          <a:xfrm>
            <a:off x="9963150" y="6492875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  <a:sym typeface="Calibri"/>
              </a:rPr>
              <a:t>11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 Narrow" panose="020B0606020202030204" pitchFamily="34" charset="0"/>
              <a:cs typeface="Calibri"/>
              <a:sym typeface="Calibri"/>
            </a:endParaRPr>
          </a:p>
        </p:txBody>
      </p:sp>
      <p:sp>
        <p:nvSpPr>
          <p:cNvPr id="9" name="Shape 191">
            <a:extLst>
              <a:ext uri="{FF2B5EF4-FFF2-40B4-BE49-F238E27FC236}">
                <a16:creationId xmlns:a16="http://schemas.microsoft.com/office/drawing/2014/main" id="{DFA38F05-5551-44ED-878A-56918F3F650B}"/>
              </a:ext>
            </a:extLst>
          </p:cNvPr>
          <p:cNvSpPr/>
          <p:nvPr/>
        </p:nvSpPr>
        <p:spPr>
          <a:xfrm>
            <a:off x="4029967" y="66199"/>
            <a:ext cx="8050313" cy="817707"/>
          </a:xfrm>
          <a:prstGeom prst="roundRect">
            <a:avLst>
              <a:gd name="adj" fmla="val 30000"/>
            </a:avLst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2475" tIns="42475" rIns="42475" bIns="42475" anchor="ctr"/>
          <a:lstStyle>
            <a:lvl1pPr>
              <a:defRPr sz="24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  <a:sym typeface="Helvetica Neue"/>
              </a:rPr>
              <a:t>Примеры сервисов, передаваемых частному партнеру  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F0DEB0C7-6BEE-4EF2-951F-B9CC0B5520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9680600"/>
              </p:ext>
            </p:extLst>
          </p:nvPr>
        </p:nvGraphicFramePr>
        <p:xfrm>
          <a:off x="815616" y="1303867"/>
          <a:ext cx="10893783" cy="4718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2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31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9749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  <a:sym typeface="Arial"/>
                        </a:rPr>
                        <a:t>Наименование сервисов</a:t>
                      </a: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8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24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Arial Narrow" panose="020B0606020202030204" pitchFamily="34" charset="0"/>
                        </a:rPr>
                        <a:t>Служба эксплуатации зданий</a:t>
                      </a:r>
                      <a:endParaRPr lang="ru-RU" sz="24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92" marR="10392" marT="1039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8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24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Arial Narrow" panose="020B0606020202030204" pitchFamily="34" charset="0"/>
                        </a:rPr>
                        <a:t>Ремонт мебели</a:t>
                      </a:r>
                      <a:endParaRPr lang="ru-RU" sz="24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92" marR="10392" marT="1039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8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ru-RU" sz="24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Arial Narrow" panose="020B0606020202030204" pitchFamily="34" charset="0"/>
                        </a:rPr>
                        <a:t>Обслуживание земли, дорог и садов</a:t>
                      </a:r>
                      <a:endParaRPr lang="ru-RU" sz="24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92" marR="10392" marT="1039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08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ru-RU" sz="24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Arial Narrow" panose="020B0606020202030204" pitchFamily="34" charset="0"/>
                        </a:rPr>
                        <a:t>Услуги по уборке (клининг)</a:t>
                      </a:r>
                      <a:endParaRPr lang="ru-RU" sz="24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92" marR="10392" marT="10392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82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endParaRPr lang="ru-RU" sz="24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Служба сопровождения пациентов</a:t>
                      </a:r>
                      <a:endParaRPr lang="ru-RU" sz="24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92" marR="10392" marT="10392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08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  <a:endParaRPr lang="ru-RU" sz="24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Arial Narrow" panose="020B0606020202030204" pitchFamily="34" charset="0"/>
                        </a:rPr>
                        <a:t>Служба безопасности и автостоянки</a:t>
                      </a:r>
                      <a:endParaRPr lang="ru-RU" sz="24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92" marR="10392" marT="10392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08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</a:t>
                      </a:r>
                      <a:endParaRPr lang="ru-RU" sz="24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Arial Narrow" panose="020B0606020202030204" pitchFamily="34" charset="0"/>
                        </a:rPr>
                        <a:t>Прачечная</a:t>
                      </a:r>
                      <a:endParaRPr lang="ru-RU" sz="24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92" marR="10392" marT="10392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08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</a:t>
                      </a:r>
                      <a:endParaRPr lang="ru-RU" sz="24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Arial Narrow" panose="020B0606020202030204" pitchFamily="34" charset="0"/>
                        </a:rPr>
                        <a:t>Питание пациентов (кейтеринг)</a:t>
                      </a:r>
                      <a:endParaRPr lang="ru-RU" sz="24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92" marR="10392" marT="10392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24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</a:t>
                      </a:r>
                      <a:endParaRPr lang="ru-RU" sz="24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Arial Narrow" panose="020B0606020202030204" pitchFamily="34" charset="0"/>
                        </a:rPr>
                        <a:t>Сервисное обслуживание мед. оборудования</a:t>
                      </a:r>
                      <a:endParaRPr lang="ru-RU" sz="24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92" marR="10392" marT="10392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908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  <a:endParaRPr lang="ru-RU" sz="24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Arial Narrow" panose="020B0606020202030204" pitchFamily="34" charset="0"/>
                        </a:rPr>
                        <a:t>Сервисное обслуживание HIMS </a:t>
                      </a:r>
                      <a:endParaRPr lang="ru-RU" sz="24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92" marR="10392" marT="10392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9040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"/>
          <p:cNvSpPr txBox="1">
            <a:spLocks noGrp="1"/>
          </p:cNvSpPr>
          <p:nvPr>
            <p:ph type="sldNum" idx="12"/>
          </p:nvPr>
        </p:nvSpPr>
        <p:spPr>
          <a:xfrm>
            <a:off x="11878732" y="6492875"/>
            <a:ext cx="3132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  <a:sym typeface="Calibri"/>
              </a:rPr>
              <a:t>7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 Narrow" panose="020B0606020202030204" pitchFamily="34" charset="0"/>
              <a:cs typeface="Calibri"/>
              <a:sym typeface="Calibri"/>
            </a:endParaRPr>
          </a:p>
        </p:txBody>
      </p:sp>
      <p:sp>
        <p:nvSpPr>
          <p:cNvPr id="5" name="Shape 191">
            <a:extLst>
              <a:ext uri="{FF2B5EF4-FFF2-40B4-BE49-F238E27FC236}">
                <a16:creationId xmlns:a16="http://schemas.microsoft.com/office/drawing/2014/main" id="{AB04F6ED-428E-4429-BE04-32812851DEB5}"/>
              </a:ext>
            </a:extLst>
          </p:cNvPr>
          <p:cNvSpPr/>
          <p:nvPr/>
        </p:nvSpPr>
        <p:spPr>
          <a:xfrm>
            <a:off x="4141686" y="252466"/>
            <a:ext cx="8050313" cy="817707"/>
          </a:xfrm>
          <a:prstGeom prst="roundRect">
            <a:avLst>
              <a:gd name="adj" fmla="val 30000"/>
            </a:avLst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2475" tIns="42475" rIns="42475" bIns="42475" anchor="ctr"/>
          <a:lstStyle>
            <a:lvl1pPr>
              <a:defRPr sz="24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  <a:sym typeface="Helvetica Neue"/>
              </a:rPr>
              <a:t>Преимущества </a:t>
            </a:r>
            <a:r>
              <a:rPr lang="ru-RU" b="1" kern="0" dirty="0" err="1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Offtake</a:t>
            </a:r>
            <a:r>
              <a:rPr lang="ru-RU" b="1" kern="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– контрактов…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820E5103-2DC6-4570-9C1D-A0B995AE3364}"/>
              </a:ext>
            </a:extLst>
          </p:cNvPr>
          <p:cNvGrpSpPr/>
          <p:nvPr/>
        </p:nvGrpSpPr>
        <p:grpSpPr>
          <a:xfrm>
            <a:off x="355600" y="1553961"/>
            <a:ext cx="11607802" cy="4327903"/>
            <a:chOff x="6019795" y="1397599"/>
            <a:chExt cx="5966747" cy="2576066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3882072-F210-4704-81D8-867858DB3602}"/>
                </a:ext>
              </a:extLst>
            </p:cNvPr>
            <p:cNvSpPr txBox="1"/>
            <p:nvPr/>
          </p:nvSpPr>
          <p:spPr>
            <a:xfrm>
              <a:off x="6019795" y="1903555"/>
              <a:ext cx="5796495" cy="2070110"/>
            </a:xfrm>
            <a:prstGeom prst="rect">
              <a:avLst/>
            </a:prstGeom>
            <a:noFill/>
            <a:ln w="25400" cmpd="sng">
              <a:noFill/>
              <a:prstDash val="sysDot"/>
            </a:ln>
          </p:spPr>
          <p:txBody>
            <a:bodyPr wrap="square" rtlCol="0">
              <a:spAutoFit/>
            </a:bodyPr>
            <a:lstStyle/>
            <a:p>
              <a:pPr marL="171450" marR="0" lvl="0" indent="-1714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0AD47">
                    <a:lumMod val="75000"/>
                  </a:srgbClr>
                </a:buClr>
                <a:buSzPct val="140000"/>
                <a:buFont typeface="Wingdings" panose="05000000000000000000" pitchFamily="2" charset="2"/>
                <a:buChar char="ü"/>
                <a:tabLst/>
                <a:defRPr/>
              </a:pPr>
              <a:r>
                <a:rPr lang="ru-RU" sz="2000" b="1" dirty="0">
                  <a:solidFill>
                    <a:srgbClr val="000000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Способствует качественному строительству и эксплуатации клиник</a:t>
              </a:r>
              <a:endPara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marL="171450" marR="0" lvl="0" indent="-1714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0AD47">
                    <a:lumMod val="75000"/>
                  </a:srgbClr>
                </a:buClr>
                <a:buSzPct val="140000"/>
                <a:buFont typeface="Wingdings" panose="05000000000000000000" pitchFamily="2" charset="2"/>
                <a:buChar char="ü"/>
                <a:tabLst/>
                <a:defRPr/>
              </a:pPr>
              <a:endPara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marL="171450" marR="0" lvl="0" indent="-1714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0AD47">
                    <a:lumMod val="75000"/>
                  </a:srgbClr>
                </a:buClr>
                <a:buSzPct val="140000"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Позволяет персоналу больницы сконцентрироваться на медицинских вопросах, что способствует своевременной и качественной медицинской помощи</a:t>
              </a:r>
              <a:endPara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0AD47">
                    <a:lumMod val="75000"/>
                  </a:srgbClr>
                </a:buClr>
                <a:buSzPct val="140000"/>
                <a:buFontTx/>
                <a:buNone/>
                <a:tabLst/>
                <a:defRPr/>
              </a:pPr>
              <a:endPara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marL="171450" marR="0" lvl="0" indent="-1714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0AD47">
                    <a:lumMod val="75000"/>
                  </a:srgbClr>
                </a:buClr>
                <a:buSzPct val="140000"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Создаёт комфортные и безопасные условия для пациентов, персонала и посетителей</a:t>
              </a:r>
            </a:p>
            <a:p>
              <a:pPr marL="171450" marR="0" lvl="0" indent="-1714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0AD47">
                    <a:lumMod val="75000"/>
                  </a:srgbClr>
                </a:buClr>
                <a:buSzPct val="140000"/>
                <a:buFont typeface="Wingdings" panose="05000000000000000000" pitchFamily="2" charset="2"/>
                <a:buChar char="ü"/>
                <a:tabLst/>
                <a:defRPr/>
              </a:pPr>
              <a:endPara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marL="171450" lvl="0" indent="-171450" algn="just">
                <a:buClr>
                  <a:srgbClr val="70AD47">
                    <a:lumMod val="75000"/>
                  </a:srgbClr>
                </a:buClr>
                <a:buSzPct val="140000"/>
                <a:buFont typeface="Wingdings" panose="05000000000000000000" pitchFamily="2" charset="2"/>
                <a:buChar char="ü"/>
                <a:defRPr/>
              </a:pP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Способствует уменьшению выездного и </a:t>
              </a:r>
              <a:r>
                <a:rPr lang="ru-RU" sz="2000" b="1" dirty="0">
                  <a:solidFill>
                    <a:srgbClr val="000000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росту въездного медицинского туризма </a:t>
              </a:r>
            </a:p>
            <a:p>
              <a:pPr marL="171450" lvl="0" indent="-171450" algn="just">
                <a:buClr>
                  <a:srgbClr val="70AD47">
                    <a:lumMod val="75000"/>
                  </a:srgbClr>
                </a:buClr>
                <a:buSzPct val="140000"/>
                <a:buFont typeface="Wingdings" panose="05000000000000000000" pitchFamily="2" charset="2"/>
                <a:buChar char="ü"/>
                <a:defRPr/>
              </a:pPr>
              <a:endPara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marL="171450" lvl="0" indent="-171450" algn="just">
                <a:buClr>
                  <a:srgbClr val="70AD47">
                    <a:lumMod val="75000"/>
                  </a:srgbClr>
                </a:buClr>
                <a:buSzPct val="140000"/>
                <a:buFont typeface="Wingdings" panose="05000000000000000000" pitchFamily="2" charset="2"/>
                <a:buChar char="ü"/>
                <a:defRPr/>
              </a:pPr>
              <a:r>
                <a:rPr lang="ru-RU" sz="2000" b="1" dirty="0">
                  <a:solidFill>
                    <a:srgbClr val="000000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Стимулирует развитие отечественного малого и среднего бизнеса через аутсорсинг услуг от частного партнера</a:t>
              </a:r>
              <a:endPara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539EF44-0858-45CB-AE61-6C20F4746FD4}"/>
                </a:ext>
              </a:extLst>
            </p:cNvPr>
            <p:cNvSpPr txBox="1"/>
            <p:nvPr/>
          </p:nvSpPr>
          <p:spPr>
            <a:xfrm>
              <a:off x="6190047" y="1397599"/>
              <a:ext cx="5796495" cy="274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400" b="1" dirty="0">
                  <a:solidFill>
                    <a:srgbClr val="C00000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…д</a:t>
              </a: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ля проектов по строительству современных многопрофильных больниц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0506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008E07B-2455-4197-AAF4-DC96CEF74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266" y="2596187"/>
            <a:ext cx="10515600" cy="8328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БЛАГОДАРЮ ЗА ВНИМАНИЕ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DACC65E-FD04-4017-AF21-42D497B0E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4800" y="6492875"/>
            <a:ext cx="457200" cy="365125"/>
          </a:xfrm>
        </p:spPr>
        <p:txBody>
          <a:bodyPr/>
          <a:lstStyle/>
          <a:p>
            <a:r>
              <a:rPr lang="ru-RU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256341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008E07B-2455-4197-AAF4-DC96CEF74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53312"/>
            <a:ext cx="10515600" cy="883613"/>
          </a:xfrm>
        </p:spPr>
        <p:txBody>
          <a:bodyPr/>
          <a:lstStyle/>
          <a:p>
            <a:pPr marL="0" indent="0" algn="ctr">
              <a:buNone/>
            </a:pP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ПОТРЕБНОСТЬ В МОДЕРНИЗАЦИИ ДЕЙСТВУЮЩЕЙ БОЛЬНИЧНОЙ ИНФРАСТРУКТУРЫ КРУПНЫХ ГОРОДОВ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DACC65E-FD04-4017-AF21-42D497B0E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43267" y="6347883"/>
            <a:ext cx="254000" cy="365125"/>
          </a:xfrm>
        </p:spPr>
        <p:txBody>
          <a:bodyPr/>
          <a:lstStyle/>
          <a:p>
            <a:fld id="{9BFE7026-D0F1-4268-835E-7F44BCD5A4C7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8419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91">
            <a:extLst>
              <a:ext uri="{FF2B5EF4-FFF2-40B4-BE49-F238E27FC236}">
                <a16:creationId xmlns:a16="http://schemas.microsoft.com/office/drawing/2014/main" id="{AB04F6ED-428E-4429-BE04-32812851DEB5}"/>
              </a:ext>
            </a:extLst>
          </p:cNvPr>
          <p:cNvSpPr/>
          <p:nvPr/>
        </p:nvSpPr>
        <p:spPr>
          <a:xfrm>
            <a:off x="4029967" y="66199"/>
            <a:ext cx="8050313" cy="817707"/>
          </a:xfrm>
          <a:prstGeom prst="roundRect">
            <a:avLst>
              <a:gd name="adj" fmla="val 30000"/>
            </a:avLst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2475" tIns="42475" rIns="42475" bIns="42475" anchor="ctr"/>
          <a:lstStyle>
            <a:lvl1pPr>
              <a:defRPr sz="24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 algn="ctr">
              <a:lnSpc>
                <a:spcPct val="75000"/>
              </a:lnSpc>
              <a:spcBef>
                <a:spcPts val="600"/>
              </a:spcBef>
              <a:buClr>
                <a:srgbClr val="00B0F0"/>
              </a:buClr>
              <a:buSzPts val="2200"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Arial"/>
                <a:cs typeface="Arial"/>
                <a:sym typeface="Helvetica Neue"/>
              </a:rPr>
              <a:t>Необходимо обновление 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  <a:ea typeface="Arial"/>
                <a:cs typeface="Arial"/>
              </a:rPr>
              <a:t>больничной инфраструктуры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Narrow" panose="020B060602020203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75;p2">
            <a:extLst>
              <a:ext uri="{FF2B5EF4-FFF2-40B4-BE49-F238E27FC236}">
                <a16:creationId xmlns:a16="http://schemas.microsoft.com/office/drawing/2014/main" id="{B87210D0-F9DB-4474-B747-5728509496B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861012" y="6418455"/>
            <a:ext cx="330988" cy="439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  <a:sym typeface="Calibri"/>
              </a:rPr>
              <a:t>3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 Narrow" panose="020B0606020202030204" pitchFamily="34" charset="0"/>
              <a:cs typeface="Calibri"/>
              <a:sym typeface="Calibri"/>
            </a:endParaRPr>
          </a:p>
        </p:txBody>
      </p:sp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id="{C4D37D31-40A5-49EE-A6D5-105913E332B6}"/>
              </a:ext>
            </a:extLst>
          </p:cNvPr>
          <p:cNvSpPr/>
          <p:nvPr/>
        </p:nvSpPr>
        <p:spPr>
          <a:xfrm>
            <a:off x="6172597" y="2281717"/>
            <a:ext cx="635338" cy="1229116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0070C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EE28D957-FAE2-4B76-8121-438821B627CE}"/>
              </a:ext>
            </a:extLst>
          </p:cNvPr>
          <p:cNvSpPr/>
          <p:nvPr/>
        </p:nvSpPr>
        <p:spPr>
          <a:xfrm>
            <a:off x="6969068" y="1389991"/>
            <a:ext cx="4891943" cy="2693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03897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РЕЗУЛЬТАТ</a:t>
            </a:r>
          </a:p>
          <a:p>
            <a:pPr marL="1081088" marR="0" lvl="2" indent="0" algn="l" defTabSz="103897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ДАЮТ ВОЗМОЖНОСТЬ ВНЕДРЯТЬ МЕДИЦИНСКИЕ ТЕХНОЛОГИИ</a:t>
            </a:r>
          </a:p>
          <a:p>
            <a:pPr marL="1081088" marR="0" lvl="2" indent="0" algn="l" defTabSz="103897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081088" marR="0" lvl="2" indent="0" algn="l" defTabSz="103897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ПОЗВОЛЯЮТ РАЗВИВАТЬ СОВРЕМЕННЫЕ МЕТОДЫ ИНФЕКЦ. БЕЗОПАСНОСТИ</a:t>
            </a:r>
          </a:p>
          <a:p>
            <a:pPr marL="1081088" marR="0" lvl="2" indent="0" algn="l" defTabSz="103897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081088" marR="0" lvl="2" indent="0" algn="l" defTabSz="103897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КОМФОРТНЫ ДЛЯ ПАЦИЕНТОВ И ПЕРСОНАЛА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Narrow" panose="020B060602020203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8D37C51A-13FC-449B-9E62-D8A4FE3BD6C1}"/>
              </a:ext>
            </a:extLst>
          </p:cNvPr>
          <p:cNvSpPr/>
          <p:nvPr/>
        </p:nvSpPr>
        <p:spPr>
          <a:xfrm>
            <a:off x="7109983" y="1679496"/>
            <a:ext cx="9873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03897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НЕ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57C97A7E-E532-4701-9489-1144477028D4}"/>
              </a:ext>
            </a:extLst>
          </p:cNvPr>
          <p:cNvSpPr/>
          <p:nvPr/>
        </p:nvSpPr>
        <p:spPr>
          <a:xfrm>
            <a:off x="7109983" y="2513519"/>
            <a:ext cx="9873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03897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НЕ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A23C2136-9F4B-4A3B-9A75-5DB33A64BEEA}"/>
              </a:ext>
            </a:extLst>
          </p:cNvPr>
          <p:cNvSpPr/>
          <p:nvPr/>
        </p:nvSpPr>
        <p:spPr>
          <a:xfrm>
            <a:off x="7109983" y="3380130"/>
            <a:ext cx="9873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03897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НЕ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169324" y="4342247"/>
            <a:ext cx="4040325" cy="2188356"/>
            <a:chOff x="-23137" y="4990824"/>
            <a:chExt cx="2646263" cy="1817844"/>
          </a:xfrm>
        </p:grpSpPr>
        <p:pic>
          <p:nvPicPr>
            <p:cNvPr id="34" name="Picture 2" descr="C:\Users\Saktaganov\Desktop\фото больниц\3горбольн\IMG_5653.JPG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5961"/>
            <a:stretch/>
          </p:blipFill>
          <p:spPr bwMode="auto">
            <a:xfrm>
              <a:off x="310956" y="5320145"/>
              <a:ext cx="2007371" cy="1488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539EF44-0858-45CB-AE61-6C20F4746FD4}"/>
                </a:ext>
              </a:extLst>
            </p:cNvPr>
            <p:cNvSpPr txBox="1"/>
            <p:nvPr/>
          </p:nvSpPr>
          <p:spPr>
            <a:xfrm>
              <a:off x="-23137" y="4990824"/>
              <a:ext cx="26462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Областная больница г. Петропавловск</a:t>
              </a:r>
              <a:endPara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453585" y="4349256"/>
            <a:ext cx="3075983" cy="2187918"/>
            <a:chOff x="4598856" y="4991188"/>
            <a:chExt cx="2014655" cy="1817480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8856" y="5320144"/>
              <a:ext cx="2014655" cy="1488524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539EF44-0858-45CB-AE61-6C20F4746FD4}"/>
                </a:ext>
              </a:extLst>
            </p:cNvPr>
            <p:cNvSpPr txBox="1"/>
            <p:nvPr/>
          </p:nvSpPr>
          <p:spPr>
            <a:xfrm>
              <a:off x="4598856" y="4991188"/>
              <a:ext cx="20146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ЖД больница г. </a:t>
              </a:r>
              <a:r>
                <a:rPr kumimoji="0" lang="ru-RU" sz="12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Нур</a:t>
              </a:r>
              <a:r>
                <a:rPr kumimoji="0" lang="ru-RU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-Султан</a:t>
              </a:r>
              <a:endPara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8301111" y="4342247"/>
            <a:ext cx="3559901" cy="2188356"/>
            <a:chOff x="7169332" y="4990824"/>
            <a:chExt cx="2646264" cy="1817844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539EF44-0858-45CB-AE61-6C20F4746FD4}"/>
                </a:ext>
              </a:extLst>
            </p:cNvPr>
            <p:cNvSpPr txBox="1"/>
            <p:nvPr/>
          </p:nvSpPr>
          <p:spPr>
            <a:xfrm>
              <a:off x="7169332" y="4990824"/>
              <a:ext cx="26462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Аксайская</a:t>
              </a:r>
              <a:r>
                <a:rPr kumimoji="0" lang="ru-RU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больница г. Алматы</a:t>
              </a:r>
              <a:endPara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9332" y="5320145"/>
              <a:ext cx="2646264" cy="1488523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A8013BFA-C69E-4BD5-8B3A-70F6DD033214}"/>
              </a:ext>
            </a:extLst>
          </p:cNvPr>
          <p:cNvSpPr txBox="1"/>
          <p:nvPr/>
        </p:nvSpPr>
        <p:spPr>
          <a:xfrm>
            <a:off x="534530" y="1389991"/>
            <a:ext cx="5410791" cy="2688172"/>
          </a:xfrm>
          <a:prstGeom prst="rect">
            <a:avLst/>
          </a:prstGeom>
          <a:noFill/>
          <a:ln w="25400" cmpd="sng">
            <a:noFill/>
            <a:prstDash val="sysDot"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marL="285750" indent="-28575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ctr" defTabSz="1038977">
              <a:lnSpc>
                <a:spcPct val="100000"/>
              </a:lnSpc>
              <a:buNone/>
              <a:defRPr/>
            </a:pPr>
            <a:r>
              <a:rPr lang="ru-RU" sz="2000" b="1" dirty="0">
                <a:latin typeface="Arial Narrow" panose="020B0606020202030204" pitchFamily="34" charset="0"/>
                <a:ea typeface="Verdana" panose="020B0604030504040204" pitchFamily="34" charset="0"/>
              </a:rPr>
              <a:t>ПРОБЛЕМЫ</a:t>
            </a: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30000"/>
              <a:buFont typeface="+mj-lt"/>
              <a:buAutoNum type="arabicPeriod"/>
              <a:defRPr/>
            </a:pPr>
            <a:r>
              <a:rPr lang="ru-RU" sz="2000" b="1" dirty="0">
                <a:solidFill>
                  <a:srgbClr val="C00000"/>
                </a:solidFill>
                <a:latin typeface="Arial Narrow" panose="020B0606020202030204" pitchFamily="34" charset="0"/>
                <a:ea typeface="Verdana" panose="020B0604030504040204" pitchFamily="34" charset="0"/>
              </a:rPr>
              <a:t>БОЛЕЕ 80% </a:t>
            </a:r>
            <a:r>
              <a:rPr lang="ru-RU" sz="2000" b="1" dirty="0">
                <a:solidFill>
                  <a:srgbClr val="000000"/>
                </a:solidFill>
                <a:latin typeface="Arial Narrow" panose="020B0606020202030204" pitchFamily="34" charset="0"/>
                <a:ea typeface="Verdana" panose="020B0604030504040204" pitchFamily="34" charset="0"/>
              </a:rPr>
              <a:t>БОЛЬНИЦ ПОСТРОЕНЫ В </a:t>
            </a:r>
            <a:r>
              <a:rPr lang="ru-RU" sz="2000" b="1" dirty="0">
                <a:solidFill>
                  <a:srgbClr val="C00000"/>
                </a:solidFill>
                <a:latin typeface="Arial Narrow" panose="020B0606020202030204" pitchFamily="34" charset="0"/>
                <a:ea typeface="Verdana" panose="020B0604030504040204" pitchFamily="34" charset="0"/>
              </a:rPr>
              <a:t>СОВЕТСКОЕ ВРЕМЯ</a:t>
            </a:r>
            <a:r>
              <a:rPr lang="ru-RU" sz="2000" b="1" dirty="0">
                <a:latin typeface="Arial Narrow" panose="020B0606020202030204" pitchFamily="34" charset="0"/>
                <a:ea typeface="Verdana" panose="020B0604030504040204" pitchFamily="34" charset="0"/>
              </a:rPr>
              <a:t>, В Т.Ч. </a:t>
            </a:r>
            <a:r>
              <a:rPr lang="ru-RU" sz="2000" b="1" dirty="0">
                <a:solidFill>
                  <a:srgbClr val="C00000"/>
                </a:solidFill>
                <a:latin typeface="Arial Narrow" panose="020B0606020202030204" pitchFamily="34" charset="0"/>
                <a:ea typeface="Verdana" panose="020B0604030504040204" pitchFamily="34" charset="0"/>
              </a:rPr>
              <a:t>20% ДО 1969 ГОДА</a:t>
            </a: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30000"/>
              <a:buFont typeface="+mj-lt"/>
              <a:buAutoNum type="arabicPeriod"/>
              <a:defRPr/>
            </a:pPr>
            <a:r>
              <a:rPr lang="ru-RU" sz="2000" b="1" dirty="0">
                <a:solidFill>
                  <a:srgbClr val="C00000"/>
                </a:solidFill>
                <a:latin typeface="Arial Narrow" panose="020B0606020202030204" pitchFamily="34" charset="0"/>
                <a:ea typeface="Verdana" panose="020B0604030504040204" pitchFamily="34" charset="0"/>
              </a:rPr>
              <a:t>ПРИСПОСОБЛЕННЫХ ЗДАНИЙ – 20% </a:t>
            </a:r>
            <a:r>
              <a:rPr lang="ru-RU" sz="2000" b="1" dirty="0">
                <a:solidFill>
                  <a:srgbClr val="000000"/>
                </a:solidFill>
                <a:latin typeface="Arial Narrow" panose="020B0606020202030204" pitchFamily="34" charset="0"/>
                <a:ea typeface="Verdana" panose="020B0604030504040204" pitchFamily="34" charset="0"/>
              </a:rPr>
              <a:t>(ОБЩЕЖИТИЯ, ДЕТСКИЕ САДЫ И Т.Д.).</a:t>
            </a: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30000"/>
              <a:buFont typeface="+mj-lt"/>
              <a:buAutoNum type="arabicPeriod"/>
              <a:defRPr/>
            </a:pPr>
            <a:r>
              <a:rPr lang="ru-RU" sz="2000" b="1" dirty="0">
                <a:latin typeface="Arial Narrow" panose="020B0606020202030204" pitchFamily="34" charset="0"/>
                <a:ea typeface="Verdana" panose="020B0604030504040204" pitchFamily="34" charset="0"/>
              </a:rPr>
              <a:t>ОБЩИЙ</a:t>
            </a:r>
            <a:r>
              <a:rPr lang="ru-RU" sz="2000" b="1" dirty="0">
                <a:solidFill>
                  <a:srgbClr val="C00000"/>
                </a:solidFill>
                <a:latin typeface="Arial Narrow" panose="020B0606020202030204" pitchFamily="34" charset="0"/>
                <a:ea typeface="Verdana" panose="020B0604030504040204" pitchFamily="34" charset="0"/>
              </a:rPr>
              <a:t> ИЗНОС ЗДАНИЙ – БОЛЕЕ 60%</a:t>
            </a:r>
          </a:p>
        </p:txBody>
      </p:sp>
    </p:spTree>
    <p:extLst>
      <p:ext uri="{BB962C8B-B14F-4D97-AF65-F5344CB8AC3E}">
        <p14:creationId xmlns:p14="http://schemas.microsoft.com/office/powerpoint/2010/main" val="4105216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91">
            <a:extLst>
              <a:ext uri="{FF2B5EF4-FFF2-40B4-BE49-F238E27FC236}">
                <a16:creationId xmlns:a16="http://schemas.microsoft.com/office/drawing/2014/main" id="{AB04F6ED-428E-4429-BE04-32812851DEB5}"/>
              </a:ext>
            </a:extLst>
          </p:cNvPr>
          <p:cNvSpPr/>
          <p:nvPr/>
        </p:nvSpPr>
        <p:spPr>
          <a:xfrm>
            <a:off x="3075709" y="66199"/>
            <a:ext cx="9116291" cy="817707"/>
          </a:xfrm>
          <a:prstGeom prst="roundRect">
            <a:avLst>
              <a:gd name="adj" fmla="val 30000"/>
            </a:avLst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2475" tIns="42475" rIns="42475" bIns="42475" anchor="ctr"/>
          <a:lstStyle>
            <a:lvl1pPr>
              <a:defRPr sz="24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Clr>
                <a:srgbClr val="00B0F0"/>
              </a:buClr>
              <a:buSzPts val="2200"/>
              <a:buFontTx/>
              <a:buNone/>
              <a:tabLst/>
              <a:defRPr/>
            </a:pP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  <a:ea typeface="Arial"/>
                <a:cs typeface="Arial"/>
              </a:rPr>
              <a:t>И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Arial"/>
                <a:cs typeface="Arial"/>
                <a:sym typeface="Helvetica Neue"/>
              </a:rPr>
              <a:t>нфраструктура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Arial"/>
                <a:cs typeface="Arial"/>
                <a:sym typeface="Helvetica Neue"/>
              </a:rPr>
              <a:t> влияет</a:t>
            </a:r>
          </a:p>
          <a:p>
            <a:pPr marL="0" marR="0" lvl="0" indent="0" algn="ctr" defTabSz="914400" rtl="0" eaLnBrk="1" fontAlgn="auto" latinLnBrk="0" hangingPunct="1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Clr>
                <a:srgbClr val="00B0F0"/>
              </a:buClr>
              <a:buSzPts val="2200"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Arial"/>
                <a:cs typeface="Arial"/>
                <a:sym typeface="Helvetica Neue"/>
              </a:rPr>
              <a:t>на качество медицинской помощи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 Narrow" panose="020B0606020202030204" pitchFamily="34" charset="0"/>
              <a:ea typeface="Arial"/>
              <a:cs typeface="Arial"/>
              <a:sym typeface="Arial"/>
            </a:endParaRPr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841C6DAB-6E09-4F13-835B-E891F50229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109659"/>
              </p:ext>
            </p:extLst>
          </p:nvPr>
        </p:nvGraphicFramePr>
        <p:xfrm>
          <a:off x="423333" y="1339273"/>
          <a:ext cx="11412729" cy="4980530"/>
        </p:xfrm>
        <a:graphic>
          <a:graphicData uri="http://schemas.openxmlformats.org/drawingml/2006/table">
            <a:tbl>
              <a:tblPr firstRow="1" firstCol="1" bandRow="1"/>
              <a:tblGrid>
                <a:gridCol w="5535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1208870169"/>
                    </a:ext>
                  </a:extLst>
                </a:gridCol>
                <a:gridCol w="5715099">
                  <a:extLst>
                    <a:ext uri="{9D8B030D-6E8A-4147-A177-3AD203B41FA5}">
                      <a16:colId xmlns:a16="http://schemas.microsoft.com/office/drawing/2014/main" val="3775156959"/>
                    </a:ext>
                  </a:extLst>
                </a:gridCol>
              </a:tblGrid>
              <a:tr h="636611"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2000" b="1" i="0" u="none" strike="noStrike" cap="none" dirty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  <a:sym typeface="Arial"/>
                        </a:rPr>
                        <a:t>УСТАРЕВШИЕ И НЕТИПОВЫЕ ЗДАНИЯ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x-none" sz="2000" b="1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СОВРЕМЕННЫЕ ЗДАНИЯ БОЛЬНИЦ</a:t>
                      </a:r>
                      <a:endParaRPr lang="x-none" sz="2000" b="1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8469180"/>
                  </a:ext>
                </a:extLst>
              </a:tr>
              <a:tr h="1047530"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Невозможна полноценная система 3Н (</a:t>
                      </a:r>
                      <a:r>
                        <a:rPr lang="ru-RU" sz="1800" dirty="0" err="1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триаж</a:t>
                      </a: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), что приводит к увеличению </a:t>
                      </a:r>
                      <a:r>
                        <a:rPr lang="ru-RU" sz="1800" b="1" dirty="0" err="1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досуточной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 3х-суточной летальности</a:t>
                      </a:r>
                      <a:endParaRPr lang="x-none" sz="1800" b="1" dirty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accent6">
                            <a:lumMod val="50000"/>
                          </a:schemeClr>
                        </a:buClr>
                        <a:buSzPct val="120000"/>
                        <a:buFont typeface="Wingdings" panose="05000000000000000000" pitchFamily="2" charset="2"/>
                        <a:buNone/>
                      </a:pPr>
                      <a:endParaRPr lang="x-none" sz="1800" b="0" i="0" u="none" strike="noStrike" cap="non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accent6">
                            <a:lumMod val="50000"/>
                          </a:schemeClr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r>
                        <a:rPr lang="ru-RU" sz="1800" b="0" i="0" u="none" strike="noStrike" cap="non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В </a:t>
                      </a:r>
                      <a:r>
                        <a:rPr lang="ru-RU" sz="1800" b="1" i="0" u="none" strike="noStrike" cap="non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приемном покое по системе 3Н </a:t>
                      </a:r>
                      <a:r>
                        <a:rPr lang="ru-RU" sz="1800" b="0" i="0" u="none" strike="noStrike" cap="non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должны быть:</a:t>
                      </a:r>
                    </a:p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accent6">
                            <a:lumMod val="50000"/>
                          </a:schemeClr>
                        </a:buClr>
                        <a:buSzPct val="120000"/>
                        <a:buFont typeface="Wingdings" panose="05000000000000000000" pitchFamily="2" charset="2"/>
                        <a:buNone/>
                      </a:pPr>
                      <a:r>
                        <a:rPr lang="ru-RU" sz="1800" b="0" i="0" u="none" strike="noStrike" cap="non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       КТ, МРТ, рентген и другая мед. техника, малые </a:t>
                      </a:r>
                    </a:p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accent6">
                            <a:lumMod val="50000"/>
                          </a:schemeClr>
                        </a:buClr>
                        <a:buSzPct val="120000"/>
                        <a:buFont typeface="Wingdings" panose="05000000000000000000" pitchFamily="2" charset="2"/>
                        <a:buNone/>
                      </a:pPr>
                      <a:r>
                        <a:rPr lang="ru-RU" sz="1800" b="0" i="0" u="none" strike="noStrike" cap="non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       операционная и реанимационная, изолятор и др. </a:t>
                      </a:r>
                      <a:endParaRPr lang="x-none" sz="1800" b="0" i="0" u="none" strike="noStrike" cap="non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98767919"/>
                  </a:ext>
                </a:extLst>
              </a:tr>
              <a:tr h="922053"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Используются газовые баллоны, что</a:t>
                      </a:r>
                      <a:r>
                        <a:rPr lang="ru-RU" sz="1800" baseline="0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затрудняет работу персонала</a:t>
                      </a:r>
                      <a:endParaRPr lang="x-none" sz="1800" b="1" dirty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accent6">
                            <a:lumMod val="50000"/>
                          </a:schemeClr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endParaRPr lang="x-none" sz="18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accent6">
                            <a:lumMod val="50000"/>
                          </a:schemeClr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r>
                        <a:rPr lang="ru-RU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операционно</a:t>
                      </a:r>
                      <a:r>
                        <a:rPr lang="ru-RU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–реанимационном блоке и к каждой койке должны быть подведены </a:t>
                      </a: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медицинские </a:t>
                      </a:r>
                      <a:r>
                        <a:rPr lang="ru-RU" sz="18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газы</a:t>
                      </a:r>
                      <a:endParaRPr lang="x-none" sz="18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68910394"/>
                  </a:ext>
                </a:extLst>
              </a:tr>
              <a:tr h="1327347"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ru-RU" sz="1800" b="0" i="0" u="none" strike="noStrike" cap="none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Отсутствие раздельной вентиляции для отделений способствует развитию внутрибольничной инфекции, </a:t>
                      </a:r>
                      <a:r>
                        <a:rPr lang="ru-RU" sz="1800" b="1" i="0" u="none" strike="noStrike" cap="none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росту осложнений и летальности </a:t>
                      </a:r>
                      <a:r>
                        <a:rPr lang="ru-RU" sz="1400" b="0" i="1" u="none" strike="noStrike" cap="none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(в первую очередь у новорожденных)</a:t>
                      </a:r>
                      <a:endParaRPr lang="x-none" sz="1800" b="0" i="1" u="none" strike="noStrike" cap="none" dirty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accent6">
                            <a:lumMod val="50000"/>
                          </a:schemeClr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endParaRPr lang="x-none" sz="1800" b="1" i="0" u="none" strike="noStrike" cap="non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accent6">
                            <a:lumMod val="50000"/>
                          </a:schemeClr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r>
                        <a:rPr lang="ru-RU" sz="1800" b="0" i="0" u="none" strike="noStrike" cap="non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Предусмотрена </a:t>
                      </a:r>
                      <a:r>
                        <a:rPr lang="ru-RU" sz="1800" b="1" i="0" u="none" strike="noStrike" cap="non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раздельная </a:t>
                      </a:r>
                      <a:r>
                        <a:rPr lang="ru-RU" sz="1800" b="0" i="0" u="none" strike="noStrike" cap="none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приточно</a:t>
                      </a:r>
                      <a:r>
                        <a:rPr lang="ru-RU" sz="1800" b="0" i="0" u="none" strike="noStrike" cap="non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–вытяжная вентиляция для отделений интенсивной терапии </a:t>
                      </a:r>
                      <a:r>
                        <a:rPr lang="x-none" sz="1800" b="0" i="0" u="none" strike="noStrike" cap="non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(Air Handling Units)</a:t>
                      </a:r>
                      <a:r>
                        <a:rPr lang="ru-RU" sz="1800" b="0" i="0" u="none" strike="noStrike" cap="non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и</a:t>
                      </a:r>
                      <a:r>
                        <a:rPr lang="x-none" sz="1800" b="0" i="0" u="none" strike="noStrike" cap="non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x-none" sz="1800" b="1" i="0" u="none" strike="noStrike" cap="non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ламинарны</a:t>
                      </a:r>
                      <a:r>
                        <a:rPr lang="ru-RU" sz="1800" b="1" i="0" u="none" strike="noStrike" cap="non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е </a:t>
                      </a:r>
                      <a:r>
                        <a:rPr lang="x-none" sz="1800" b="1" i="0" u="none" strike="noStrike" cap="non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пото</a:t>
                      </a:r>
                      <a:r>
                        <a:rPr lang="ru-RU" sz="1800" b="1" i="0" u="none" strike="noStrike" cap="none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ки</a:t>
                      </a:r>
                      <a:r>
                        <a:rPr lang="ru-RU" sz="1800" b="1" i="0" u="none" strike="noStrike" cap="non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в операционных </a:t>
                      </a:r>
                    </a:p>
                    <a:p>
                      <a:pPr marL="171450" indent="-1714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accent6">
                            <a:lumMod val="50000"/>
                          </a:schemeClr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endParaRPr lang="x-none" sz="1800" b="1" i="0" u="none" strike="noStrike" cap="non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9659153"/>
                  </a:ext>
                </a:extLst>
              </a:tr>
              <a:tr h="1046989"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ru-RU" sz="1800" b="0" i="0" u="none" strike="noStrike" cap="none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Невозможность размещения 2х и более хирургических систем затрудняет снижение </a:t>
                      </a:r>
                      <a:r>
                        <a:rPr lang="ru-RU" sz="1800" b="1" i="0" u="none" strike="noStrike" cap="none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постоперационных осложнений и летальности</a:t>
                      </a:r>
                      <a:endParaRPr lang="x-none" sz="1800" b="1" i="0" u="none" strike="noStrike" cap="none" dirty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accent6">
                            <a:lumMod val="50000"/>
                          </a:schemeClr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endParaRPr lang="x-none" sz="1800" b="0" i="0" u="none" strike="noStrike" cap="non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accent6">
                            <a:lumMod val="50000"/>
                          </a:schemeClr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r>
                        <a:rPr lang="ru-RU" sz="1800" b="1" i="0" u="none" strike="noStrike" cap="non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Гибридные операционные </a:t>
                      </a:r>
                      <a:r>
                        <a:rPr lang="ru-RU" sz="1800" b="0" i="0" u="none" strike="noStrike" cap="non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(многофункциональные интеллектуальные хирургические системы)</a:t>
                      </a:r>
                      <a:endParaRPr lang="x-none" sz="1800" b="0" i="0" u="none" strike="noStrike" cap="non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146590"/>
                  </a:ext>
                </a:extLst>
              </a:tr>
            </a:tbl>
          </a:graphicData>
        </a:graphic>
      </p:graphicFrame>
      <p:sp>
        <p:nvSpPr>
          <p:cNvPr id="4" name="Google Shape;175;p2">
            <a:extLst>
              <a:ext uri="{FF2B5EF4-FFF2-40B4-BE49-F238E27FC236}">
                <a16:creationId xmlns:a16="http://schemas.microsoft.com/office/drawing/2014/main" id="{DEB9BF20-8864-416F-AE43-40A49D2A4D4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963150" y="6492875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  <a:sym typeface="Calibri"/>
              </a:rPr>
              <a:t>4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 Narrow" panose="020B0606020202030204" pitchFamily="34" charset="0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2029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91">
            <a:extLst>
              <a:ext uri="{FF2B5EF4-FFF2-40B4-BE49-F238E27FC236}">
                <a16:creationId xmlns:a16="http://schemas.microsoft.com/office/drawing/2014/main" id="{AB04F6ED-428E-4429-BE04-32812851DEB5}"/>
              </a:ext>
            </a:extLst>
          </p:cNvPr>
          <p:cNvSpPr/>
          <p:nvPr/>
        </p:nvSpPr>
        <p:spPr>
          <a:xfrm>
            <a:off x="4029967" y="125471"/>
            <a:ext cx="8050313" cy="817707"/>
          </a:xfrm>
          <a:prstGeom prst="roundRect">
            <a:avLst>
              <a:gd name="adj" fmla="val 30000"/>
            </a:avLst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2475" tIns="42475" rIns="42475" bIns="42475" anchor="ctr"/>
          <a:lstStyle>
            <a:lvl1pPr>
              <a:defRPr sz="24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Clr>
                <a:srgbClr val="00B0F0"/>
              </a:buClr>
              <a:buSzPts val="2200"/>
              <a:buFontTx/>
              <a:buNone/>
              <a:tabLst/>
              <a:defRPr/>
            </a:pP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  <a:ea typeface="Arial"/>
                <a:cs typeface="Arial"/>
              </a:rPr>
              <a:t>Б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Arial"/>
                <a:cs typeface="Arial"/>
                <a:sym typeface="Helvetica Neue"/>
              </a:rPr>
              <a:t>ольничная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Arial"/>
                <a:cs typeface="Arial"/>
                <a:sym typeface="Helvetica Neue"/>
              </a:rPr>
              <a:t> программа – решение проблемы инфраструктуры областных центров РК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Narrow" panose="020B060602020203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75;p2">
            <a:extLst>
              <a:ext uri="{FF2B5EF4-FFF2-40B4-BE49-F238E27FC236}">
                <a16:creationId xmlns:a16="http://schemas.microsoft.com/office/drawing/2014/main" id="{B87210D0-F9DB-4474-B747-5728509496B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861012" y="6418455"/>
            <a:ext cx="330988" cy="439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  <a:sym typeface="Calibri"/>
              </a:rPr>
              <a:t>5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 Narrow" panose="020B0606020202030204" pitchFamily="34" charset="0"/>
              <a:cs typeface="Calibri"/>
              <a:sym typeface="Calibri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8013BFA-C69E-4BD5-8B3A-70F6DD033214}"/>
              </a:ext>
            </a:extLst>
          </p:cNvPr>
          <p:cNvSpPr txBox="1"/>
          <p:nvPr/>
        </p:nvSpPr>
        <p:spPr>
          <a:xfrm>
            <a:off x="534530" y="1364591"/>
            <a:ext cx="11326482" cy="2688172"/>
          </a:xfrm>
          <a:prstGeom prst="rect">
            <a:avLst/>
          </a:prstGeom>
          <a:noFill/>
          <a:ln w="25400" cmpd="sng">
            <a:noFill/>
            <a:prstDash val="sysDot"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marL="285750" indent="-28575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103897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РЕЗУЛЬТАТЫ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30000"/>
              <a:buFont typeface="+mj-lt"/>
              <a:buAutoNum type="arabicPeriod"/>
              <a:tabLst/>
              <a:defRPr/>
            </a:pPr>
            <a:r>
              <a:rPr lang="ru-RU" sz="2000" b="1" dirty="0">
                <a:solidFill>
                  <a:srgbClr val="C00000"/>
                </a:solidFill>
                <a:latin typeface="Arial Narrow" panose="020B0606020202030204" pitchFamily="34" charset="0"/>
                <a:ea typeface="Verdana" panose="020B0604030504040204" pitchFamily="34" charset="0"/>
              </a:rPr>
              <a:t>ОБНОВЛЕНИЕ БОЛЬНИЧНОЙ ИНФРАСТРУКТУРЫ </a:t>
            </a:r>
            <a:r>
              <a:rPr lang="ru-RU" sz="2000" b="1" dirty="0">
                <a:latin typeface="Arial Narrow" panose="020B0606020202030204" pitchFamily="34" charset="0"/>
                <a:ea typeface="Verdana" panose="020B0604030504040204" pitchFamily="34" charset="0"/>
              </a:rPr>
              <a:t>КРУПНЫХ ГОРОДОВ </a:t>
            </a:r>
            <a:r>
              <a:rPr lang="ru-RU" sz="2000" b="1" dirty="0">
                <a:solidFill>
                  <a:srgbClr val="C00000"/>
                </a:solidFill>
                <a:latin typeface="Arial Narrow" panose="020B0606020202030204" pitchFamily="34" charset="0"/>
                <a:ea typeface="Verdana" panose="020B0604030504040204" pitchFamily="34" charset="0"/>
              </a:rPr>
              <a:t>НА 50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%</a:t>
            </a: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30000"/>
              <a:buFont typeface="+mj-lt"/>
              <a:buAutoNum type="arabicPeriod"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ВНЕДРЕНИЕ НОВЫХ </a:t>
            </a:r>
            <a:r>
              <a:rPr lang="ru-RU" sz="2000" b="1" dirty="0">
                <a:latin typeface="Arial Narrow" panose="020B0606020202030204" pitchFamily="34" charset="0"/>
                <a:ea typeface="Verdana" panose="020B0604030504040204" pitchFamily="34" charset="0"/>
              </a:rPr>
              <a:t>МЕДИЦИНСКИХ И ИНЖЕНЕРНЫХ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ТЕХНОЛОГИЙ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30000"/>
              <a:buFont typeface="+mj-lt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РОСТ ПРОФЕССИОНАЛЬНОГО УРОВНЯ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 МОТИВАЦИИ ПЕРСОНАЛА БОЛЬНИЦ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30000"/>
              <a:buFont typeface="+mj-lt"/>
              <a:buAutoNum type="arabicPeriod"/>
              <a:tabLst/>
              <a:defRPr/>
            </a:pPr>
            <a:r>
              <a:rPr lang="ru-RU" sz="2000" b="1" dirty="0">
                <a:solidFill>
                  <a:srgbClr val="C00000"/>
                </a:solidFill>
                <a:latin typeface="Arial Narrow" panose="020B0606020202030204" pitchFamily="34" charset="0"/>
                <a:ea typeface="Verdana" panose="020B0604030504040204" pitchFamily="34" charset="0"/>
              </a:rPr>
              <a:t>РАЗВИТИЕ СЕРВИСНЫХ УСЛУГ </a:t>
            </a:r>
            <a:r>
              <a:rPr lang="ru-RU" sz="2000" b="1" dirty="0">
                <a:solidFill>
                  <a:srgbClr val="000000"/>
                </a:solidFill>
                <a:latin typeface="Arial Narrow" panose="020B0606020202030204" pitchFamily="34" charset="0"/>
                <a:ea typeface="Verdana" panose="020B0604030504040204" pitchFamily="34" charset="0"/>
              </a:rPr>
              <a:t>В ГОСПИТАЛЬНОМ СЕКТОРЕ ЗДРАВООХРАНЕНИЯ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30000"/>
              <a:buFont typeface="+mj-lt"/>
              <a:buAutoNum type="arabicPeriod"/>
              <a:tabLst/>
              <a:defRPr/>
            </a:pPr>
            <a:r>
              <a:rPr lang="ru-RU" sz="2000" b="1" dirty="0">
                <a:solidFill>
                  <a:srgbClr val="C00000"/>
                </a:solidFill>
                <a:latin typeface="Arial Narrow" panose="020B0606020202030204" pitchFamily="34" charset="0"/>
                <a:ea typeface="Verdana" panose="020B0604030504040204" pitchFamily="34" charset="0"/>
              </a:rPr>
              <a:t>ПОВЫШЕНИЕ УДОВЛЕТВОРЕННОСТИ ГРАЖДАН </a:t>
            </a:r>
            <a:r>
              <a:rPr lang="ru-RU" sz="2000" b="1" dirty="0">
                <a:solidFill>
                  <a:srgbClr val="000000"/>
                </a:solidFill>
                <a:latin typeface="Arial Narrow" panose="020B0606020202030204" pitchFamily="34" charset="0"/>
                <a:ea typeface="Verdana" panose="020B0604030504040204" pitchFamily="34" charset="0"/>
              </a:rPr>
              <a:t>КАЗАХСТАНА КАЧЕСТВОМ МЕДИЦИНСКОЙ ПОМОЩИ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Narrow" panose="020B060602020203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EFA28B9-7C97-4657-AE8D-C1067A5EB9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530" y="4349256"/>
            <a:ext cx="3495437" cy="221194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008C55-C8A6-4A2F-841E-5CC1252740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3941" y="4349256"/>
            <a:ext cx="3557072" cy="2232401"/>
          </a:xfrm>
          <a:prstGeom prst="rect">
            <a:avLst/>
          </a:prstGeom>
        </p:spPr>
      </p:pic>
      <p:pic>
        <p:nvPicPr>
          <p:cNvPr id="29" name="Resim 12">
            <a:extLst>
              <a:ext uri="{FF2B5EF4-FFF2-40B4-BE49-F238E27FC236}">
                <a16:creationId xmlns:a16="http://schemas.microsoft.com/office/drawing/2014/main" id="{31EE6E84-A9C7-4B56-A82C-0250706D07F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375" y="4349256"/>
            <a:ext cx="3694792" cy="223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857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008E07B-2455-4197-AAF4-DC96CEF74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32119"/>
            <a:ext cx="10515600" cy="1808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ПРЕИМУЩЕСТВА</a:t>
            </a:r>
          </a:p>
          <a:p>
            <a:pPr marL="0" indent="0" algn="ctr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ГОСУДАРСТВЕННО-ЧАСТНОГО ПАРТНЕРСТВА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DACC65E-FD04-4017-AF21-42D497B0E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9BFE7026-D0F1-4268-835E-7F44BCD5A4C7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4570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"/>
          <p:cNvSpPr txBox="1">
            <a:spLocks noGrp="1"/>
          </p:cNvSpPr>
          <p:nvPr>
            <p:ph type="sldNum" idx="12"/>
          </p:nvPr>
        </p:nvSpPr>
        <p:spPr>
          <a:xfrm>
            <a:off x="11878732" y="6492875"/>
            <a:ext cx="3132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Tx/>
              <a:buNone/>
              <a:tabLst/>
              <a:defRPr/>
            </a:pPr>
            <a:r>
              <a:rPr lang="ru-RU" kern="0" dirty="0">
                <a:latin typeface="Arial Narrow" panose="020B0606020202030204" pitchFamily="34" charset="0"/>
              </a:rPr>
              <a:t>7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 Narrow" panose="020B0606020202030204" pitchFamily="34" charset="0"/>
              <a:cs typeface="Calibri"/>
              <a:sym typeface="Calibri"/>
            </a:endParaRPr>
          </a:p>
        </p:txBody>
      </p:sp>
      <p:sp>
        <p:nvSpPr>
          <p:cNvPr id="5" name="Shape 191">
            <a:extLst>
              <a:ext uri="{FF2B5EF4-FFF2-40B4-BE49-F238E27FC236}">
                <a16:creationId xmlns:a16="http://schemas.microsoft.com/office/drawing/2014/main" id="{AB04F6ED-428E-4429-BE04-32812851DEB5}"/>
              </a:ext>
            </a:extLst>
          </p:cNvPr>
          <p:cNvSpPr/>
          <p:nvPr/>
        </p:nvSpPr>
        <p:spPr>
          <a:xfrm>
            <a:off x="4141686" y="252466"/>
            <a:ext cx="8050313" cy="817707"/>
          </a:xfrm>
          <a:prstGeom prst="roundRect">
            <a:avLst>
              <a:gd name="adj" fmla="val 30000"/>
            </a:avLst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2475" tIns="42475" rIns="42475" bIns="42475" anchor="ctr"/>
          <a:lstStyle>
            <a:lvl1pPr>
              <a:defRPr sz="24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 algn="ctr" defTabSz="1219170">
              <a:lnSpc>
                <a:spcPct val="75000"/>
              </a:lnSpc>
              <a:spcBef>
                <a:spcPts val="600"/>
              </a:spcBef>
              <a:buClr>
                <a:srgbClr val="000000"/>
              </a:buClr>
              <a:defRPr/>
            </a:pPr>
            <a:r>
              <a:rPr lang="ru-RU" b="1" kern="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ГЧП – оптимальный инструмент для решения задачи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820E5103-2DC6-4570-9C1D-A0B995AE3364}"/>
              </a:ext>
            </a:extLst>
          </p:cNvPr>
          <p:cNvGrpSpPr/>
          <p:nvPr/>
        </p:nvGrpSpPr>
        <p:grpSpPr>
          <a:xfrm>
            <a:off x="84424" y="1553961"/>
            <a:ext cx="11547766" cy="4574124"/>
            <a:chOff x="5880403" y="1397599"/>
            <a:chExt cx="5935887" cy="272262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3882072-F210-4704-81D8-867858DB3602}"/>
                </a:ext>
              </a:extLst>
            </p:cNvPr>
            <p:cNvSpPr txBox="1"/>
            <p:nvPr/>
          </p:nvSpPr>
          <p:spPr>
            <a:xfrm>
              <a:off x="6019795" y="1903555"/>
              <a:ext cx="5796495" cy="2216666"/>
            </a:xfrm>
            <a:prstGeom prst="rect">
              <a:avLst/>
            </a:prstGeom>
            <a:noFill/>
            <a:ln w="25400" cmpd="sng">
              <a:noFill/>
              <a:prstDash val="sysDot"/>
            </a:ln>
          </p:spPr>
          <p:txBody>
            <a:bodyPr wrap="square" rtlCol="0">
              <a:spAutoFit/>
            </a:bodyPr>
            <a:lstStyle/>
            <a:p>
              <a:pPr marL="171450" indent="-171450" algn="just">
                <a:buClr>
                  <a:schemeClr val="accent6">
                    <a:lumMod val="75000"/>
                  </a:schemeClr>
                </a:buClr>
                <a:buSzPct val="140000"/>
                <a:buFont typeface="Wingdings" panose="05000000000000000000" pitchFamily="2" charset="2"/>
                <a:buChar char="ü"/>
                <a:defRPr/>
              </a:pPr>
              <a:r>
                <a:rPr lang="ru-RU" sz="2000" b="1" dirty="0">
                  <a:latin typeface="Arial Narrow" panose="020B0606020202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ГЧП стимулирует развитие частного бизнеса в Казахстане</a:t>
              </a:r>
            </a:p>
            <a:p>
              <a:pPr marL="171450" indent="-171450" algn="just">
                <a:buClr>
                  <a:schemeClr val="accent6">
                    <a:lumMod val="75000"/>
                  </a:schemeClr>
                </a:buClr>
                <a:buSzPct val="140000"/>
                <a:buFont typeface="Wingdings" panose="05000000000000000000" pitchFamily="2" charset="2"/>
                <a:buChar char="ü"/>
                <a:defRPr/>
              </a:pPr>
              <a:endParaRPr lang="ru-RU" sz="2000" b="1" dirty="0"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marL="171450" indent="-171450" algn="just">
                <a:buClr>
                  <a:schemeClr val="accent6">
                    <a:lumMod val="75000"/>
                  </a:schemeClr>
                </a:buClr>
                <a:buSzPct val="140000"/>
                <a:buFont typeface="Wingdings" panose="05000000000000000000" pitchFamily="2" charset="2"/>
                <a:buChar char="ü"/>
                <a:defRPr/>
              </a:pPr>
              <a:r>
                <a:rPr lang="ru-RU" sz="2000" b="1" dirty="0">
                  <a:latin typeface="Arial Narrow" panose="020B0606020202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Государство реализует несколько проектов одновременно с распределенной нагрузкой на бюджет</a:t>
              </a:r>
            </a:p>
            <a:p>
              <a:pPr algn="just">
                <a:buClr>
                  <a:schemeClr val="accent6">
                    <a:lumMod val="75000"/>
                  </a:schemeClr>
                </a:buClr>
                <a:buSzPct val="140000"/>
                <a:defRPr/>
              </a:pPr>
              <a:r>
                <a:rPr lang="ru-RU" b="1" i="1" dirty="0">
                  <a:latin typeface="Arial Narrow" panose="020B0606020202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Строительство объекта на 100% ведется за счет частных инвестиций, возврат инвестиций – в течение периода эксплуатации (до 20 лет)</a:t>
              </a:r>
            </a:p>
            <a:p>
              <a:pPr algn="just">
                <a:buClr>
                  <a:schemeClr val="accent6">
                    <a:lumMod val="75000"/>
                  </a:schemeClr>
                </a:buClr>
                <a:buSzPct val="140000"/>
                <a:defRPr/>
              </a:pPr>
              <a:endParaRPr lang="ru-RU" sz="2000" b="1" dirty="0"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marL="171450" lvl="0" indent="-171450" algn="just">
                <a:buClr>
                  <a:schemeClr val="accent6">
                    <a:lumMod val="75000"/>
                  </a:schemeClr>
                </a:buClr>
                <a:buSzPct val="140000"/>
                <a:buFont typeface="Wingdings" panose="05000000000000000000" pitchFamily="2" charset="2"/>
                <a:buChar char="ü"/>
                <a:defRPr/>
              </a:pPr>
              <a:r>
                <a:rPr lang="ru-RU" sz="2000" b="1" dirty="0">
                  <a:latin typeface="Arial Narrow" panose="020B0606020202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Готовые технические решение мирового класса и привлечение к партнерству казахстанских проектных и строительных компаний </a:t>
              </a:r>
            </a:p>
            <a:p>
              <a:pPr marL="171450" marR="0" lvl="0" indent="-171450" algn="just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>
                  <a:schemeClr val="accent6">
                    <a:lumMod val="75000"/>
                  </a:schemeClr>
                </a:buClr>
                <a:buSzPct val="140000"/>
                <a:buFont typeface="Wingdings" panose="05000000000000000000" pitchFamily="2" charset="2"/>
                <a:buChar char="ü"/>
                <a:tabLst/>
                <a:defRPr/>
              </a:pPr>
              <a:endParaRPr lang="ru-RU" sz="2000" b="1" dirty="0"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marL="171450" marR="0" lvl="0" indent="-171450" algn="just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>
                  <a:schemeClr val="accent6">
                    <a:lumMod val="75000"/>
                  </a:schemeClr>
                </a:buClr>
                <a:buSzPct val="140000"/>
                <a:buFont typeface="Wingdings" panose="05000000000000000000" pitchFamily="2" charset="2"/>
                <a:buChar char="ü"/>
                <a:tabLst/>
                <a:defRPr/>
              </a:pPr>
              <a:r>
                <a:rPr lang="ru-RU" sz="2000" b="1" dirty="0">
                  <a:latin typeface="Arial Narrow" panose="020B0606020202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Гарантия качественного и своевременного ввода объекта в эксплуатацию </a:t>
              </a:r>
            </a:p>
            <a:p>
              <a:pPr marR="0" lvl="0" algn="just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>
                  <a:schemeClr val="accent6">
                    <a:lumMod val="75000"/>
                  </a:schemeClr>
                </a:buClr>
                <a:buSzPct val="140000"/>
                <a:tabLst/>
                <a:defRPr/>
              </a:pPr>
              <a:r>
                <a:rPr lang="ru-RU" b="1" i="1" dirty="0">
                  <a:latin typeface="Arial Narrow" panose="020B0606020202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Заинтересованность частного партнера в качестве строительства и использовании современных технологий, так как частный партнер эксплуатирует объект в течении 20 лет</a:t>
              </a:r>
              <a:endParaRPr lang="en-US" b="1" i="1" dirty="0"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539EF44-0858-45CB-AE61-6C20F4746FD4}"/>
                </a:ext>
              </a:extLst>
            </p:cNvPr>
            <p:cNvSpPr txBox="1"/>
            <p:nvPr/>
          </p:nvSpPr>
          <p:spPr>
            <a:xfrm>
              <a:off x="5880403" y="1397599"/>
              <a:ext cx="3512279" cy="311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800" b="1" dirty="0">
                  <a:solidFill>
                    <a:srgbClr val="C00000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Государственно-частное партнерство</a:t>
              </a:r>
              <a:endParaRPr lang="en-US" sz="2800" b="1" dirty="0">
                <a:solidFill>
                  <a:srgbClr val="C00000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1252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"/>
          <p:cNvSpPr txBox="1">
            <a:spLocks noGrp="1"/>
          </p:cNvSpPr>
          <p:nvPr>
            <p:ph type="sldNum" idx="12"/>
          </p:nvPr>
        </p:nvSpPr>
        <p:spPr>
          <a:xfrm>
            <a:off x="11811001" y="6325377"/>
            <a:ext cx="2692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  <a:sym typeface="Calibri"/>
              </a:rPr>
              <a:t>8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 Narrow" panose="020B0606020202030204" pitchFamily="34" charset="0"/>
              <a:cs typeface="Calibri"/>
              <a:sym typeface="Calibri"/>
            </a:endParaRPr>
          </a:p>
        </p:txBody>
      </p:sp>
      <p:sp>
        <p:nvSpPr>
          <p:cNvPr id="5" name="Shape 191">
            <a:extLst>
              <a:ext uri="{FF2B5EF4-FFF2-40B4-BE49-F238E27FC236}">
                <a16:creationId xmlns:a16="http://schemas.microsoft.com/office/drawing/2014/main" id="{AB04F6ED-428E-4429-BE04-32812851DEB5}"/>
              </a:ext>
            </a:extLst>
          </p:cNvPr>
          <p:cNvSpPr/>
          <p:nvPr/>
        </p:nvSpPr>
        <p:spPr>
          <a:xfrm>
            <a:off x="4029967" y="66199"/>
            <a:ext cx="8050313" cy="817707"/>
          </a:xfrm>
          <a:prstGeom prst="roundRect">
            <a:avLst>
              <a:gd name="adj" fmla="val 30000"/>
            </a:avLst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2475" tIns="42475" rIns="42475" bIns="42475" anchor="ctr"/>
          <a:lstStyle>
            <a:lvl1pPr>
              <a:defRPr sz="24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  <a:sym typeface="Helvetica Neue"/>
              </a:rPr>
              <a:t>Почему ГЧП, а не государственное финансирование</a:t>
            </a:r>
          </a:p>
        </p:txBody>
      </p:sp>
      <p:sp>
        <p:nvSpPr>
          <p:cNvPr id="35" name="Rectangle 1">
            <a:extLst>
              <a:ext uri="{FF2B5EF4-FFF2-40B4-BE49-F238E27FC236}">
                <a16:creationId xmlns:a16="http://schemas.microsoft.com/office/drawing/2014/main" id="{C6665927-EDC4-48F7-B6D4-26F7A12631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532" y="4175588"/>
            <a:ext cx="1000812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200" b="1" i="1" u="none" strike="noStrike" kern="1200" cap="none" spc="0" normalizeH="0" baseline="0" noProof="0" dirty="0" bmk="_Toc499751587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kumimoji="0" lang="ru-RU" altLang="ru-RU" sz="1200" b="1" i="1" u="none" strike="noStrike" kern="1200" cap="none" spc="0" normalizeH="0" baseline="0" noProof="0" dirty="0" bmk="_Toc499751587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данным</a:t>
            </a:r>
            <a:r>
              <a:rPr kumimoji="0" lang="en-US" altLang="ru-RU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Mott MacDonald, </a:t>
            </a:r>
            <a:r>
              <a:rPr kumimoji="0" lang="ru-RU" altLang="ru-RU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Министерство</a:t>
            </a:r>
            <a:r>
              <a:rPr kumimoji="0" lang="en-US" altLang="ru-RU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финансов</a:t>
            </a:r>
            <a:r>
              <a:rPr kumimoji="0" lang="en-US" altLang="ru-RU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Великобритании</a:t>
            </a:r>
            <a:r>
              <a:rPr kumimoji="0" lang="en-US" altLang="ru-RU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NAO, PPP construction risk: International evidence from the roads sector</a:t>
            </a:r>
            <a:endParaRPr kumimoji="0" lang="en-US" altLang="ru-RU" sz="12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C6C0FCC-DB64-47E4-88DD-F8F7FFC25FDA}"/>
              </a:ext>
            </a:extLst>
          </p:cNvPr>
          <p:cNvSpPr/>
          <p:nvPr/>
        </p:nvSpPr>
        <p:spPr>
          <a:xfrm>
            <a:off x="191326" y="4625651"/>
            <a:ext cx="11809348" cy="1826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2400" b="1" dirty="0" bmk="_Toc499751587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КАЗАХСТАНЕ </a:t>
            </a:r>
            <a:r>
              <a:rPr lang="kk-KZ" sz="2400" b="1" dirty="0" bmk="_Toc499751587">
                <a:latin typeface="Arial Narrow" panose="020B0606020202030204" pitchFamily="34" charset="0"/>
                <a:cs typeface="Times New Roman" panose="02020603050405020304" pitchFamily="18" charset="0"/>
                <a:sym typeface="Arial"/>
              </a:rPr>
              <a:t>за 9 лет (с 2011 года) из 105 крупных проектов:</a:t>
            </a:r>
          </a:p>
          <a:p>
            <a:pPr marL="176213" marR="0" lvl="0" indent="-176213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kk-KZ" sz="2400" b="1" dirty="0">
                <a:latin typeface="Arial Narrow" panose="020B0606020202030204" pitchFamily="34" charset="0"/>
                <a:sym typeface="Arial"/>
              </a:rPr>
              <a:t>по 65 –  допущен </a:t>
            </a:r>
            <a:r>
              <a:rPr lang="kk-KZ" sz="2400" b="1" dirty="0">
                <a:solidFill>
                  <a:srgbClr val="C00000"/>
                </a:solidFill>
                <a:latin typeface="Arial Narrow" panose="020B0606020202030204" pitchFamily="34" charset="0"/>
                <a:sym typeface="Arial"/>
              </a:rPr>
              <a:t>срыв сроков ввода </a:t>
            </a:r>
            <a:r>
              <a:rPr lang="kk-KZ" sz="2400" b="1" dirty="0">
                <a:latin typeface="Arial Narrow" panose="020B0606020202030204" pitchFamily="34" charset="0"/>
                <a:sym typeface="Arial"/>
              </a:rPr>
              <a:t>в эксплуатацию;</a:t>
            </a:r>
          </a:p>
          <a:p>
            <a:pPr marL="176213" marR="0" lvl="0" indent="-176213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kk-KZ" sz="2400" b="1" dirty="0">
                <a:latin typeface="Arial Narrow" panose="020B0606020202030204" pitchFamily="34" charset="0"/>
                <a:sym typeface="Arial"/>
              </a:rPr>
              <a:t>по  </a:t>
            </a:r>
            <a:r>
              <a:rPr lang="en-US" sz="2400" b="1" dirty="0">
                <a:latin typeface="Arial Narrow" panose="020B0606020202030204" pitchFamily="34" charset="0"/>
                <a:sym typeface="Arial"/>
              </a:rPr>
              <a:t>&gt;</a:t>
            </a:r>
            <a:r>
              <a:rPr lang="kk-KZ" sz="2400" b="1" dirty="0">
                <a:latin typeface="Arial Narrow" panose="020B0606020202030204" pitchFamily="34" charset="0"/>
                <a:sym typeface="Arial"/>
              </a:rPr>
              <a:t>20 – прошло </a:t>
            </a:r>
            <a:r>
              <a:rPr lang="kk-KZ" sz="2400" b="1" dirty="0">
                <a:solidFill>
                  <a:srgbClr val="C00000"/>
                </a:solidFill>
                <a:latin typeface="Arial Narrow" panose="020B0606020202030204" pitchFamily="34" charset="0"/>
                <a:sym typeface="Arial"/>
              </a:rPr>
              <a:t>увеличение стоимости </a:t>
            </a:r>
            <a:r>
              <a:rPr lang="kk-KZ" sz="2400" b="1" dirty="0">
                <a:latin typeface="Arial Narrow" panose="020B0606020202030204" pitchFamily="34" charset="0"/>
                <a:sym typeface="Arial"/>
              </a:rPr>
              <a:t>(минимум на 25%), проведена корректировка ПСД</a:t>
            </a:r>
          </a:p>
          <a:p>
            <a:pPr marL="176213" marR="0" lvl="0" indent="-176213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400" b="1" dirty="0">
                <a:latin typeface="Arial Narrow" panose="020B0606020202030204" pitchFamily="34" charset="0"/>
                <a:sym typeface="Arial"/>
              </a:rPr>
              <a:t>к 45 должностным лицам приняты меры </a:t>
            </a:r>
            <a:r>
              <a:rPr lang="ru-RU" sz="2400" b="1" dirty="0">
                <a:solidFill>
                  <a:srgbClr val="C00000"/>
                </a:solidFill>
                <a:latin typeface="Arial Narrow" panose="020B0606020202030204" pitchFamily="34" charset="0"/>
                <a:sym typeface="Arial"/>
              </a:rPr>
              <a:t>дисциплинарного взыскания</a:t>
            </a:r>
          </a:p>
        </p:txBody>
      </p:sp>
      <p:graphicFrame>
        <p:nvGraphicFramePr>
          <p:cNvPr id="29" name="Таблица 28">
            <a:extLst>
              <a:ext uri="{FF2B5EF4-FFF2-40B4-BE49-F238E27FC236}">
                <a16:creationId xmlns:a16="http://schemas.microsoft.com/office/drawing/2014/main" id="{D51D1519-7CFB-4600-AE54-2B15B5615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6406408"/>
              </p:ext>
            </p:extLst>
          </p:nvPr>
        </p:nvGraphicFramePr>
        <p:xfrm>
          <a:off x="499533" y="1767513"/>
          <a:ext cx="11209867" cy="23726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99417">
                  <a:extLst>
                    <a:ext uri="{9D8B030D-6E8A-4147-A177-3AD203B41FA5}">
                      <a16:colId xmlns:a16="http://schemas.microsoft.com/office/drawing/2014/main" val="3835019957"/>
                    </a:ext>
                  </a:extLst>
                </a:gridCol>
                <a:gridCol w="2198172">
                  <a:extLst>
                    <a:ext uri="{9D8B030D-6E8A-4147-A177-3AD203B41FA5}">
                      <a16:colId xmlns:a16="http://schemas.microsoft.com/office/drawing/2014/main" val="1464894"/>
                    </a:ext>
                  </a:extLst>
                </a:gridCol>
                <a:gridCol w="2412278">
                  <a:extLst>
                    <a:ext uri="{9D8B030D-6E8A-4147-A177-3AD203B41FA5}">
                      <a16:colId xmlns:a16="http://schemas.microsoft.com/office/drawing/2014/main" val="1468519255"/>
                    </a:ext>
                  </a:extLst>
                </a:gridCol>
              </a:tblGrid>
              <a:tr h="93754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Международные исследования по строительству крупных медицинских проектов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Гос. финансирование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ГЧП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8218933"/>
                  </a:ext>
                </a:extLst>
              </a:tr>
              <a:tr h="401804"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ru-RU" sz="2000" b="0" i="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Mott</a:t>
                      </a:r>
                      <a:r>
                        <a:rPr lang="ru-RU" sz="2000" b="0" i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2000" b="0" i="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MacDonald</a:t>
                      </a:r>
                      <a:r>
                        <a:rPr lang="ru-RU" sz="2000" b="0" i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(50 проектов)</a:t>
                      </a:r>
                      <a:endParaRPr lang="ru-RU" sz="2000" b="0" i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ru-RU" sz="2000" b="0" i="0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47,0%</a:t>
                      </a:r>
                      <a:endParaRPr lang="ru-RU" sz="2000" b="0" i="0" dirty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ru-RU" sz="2000" b="0" i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1,0%</a:t>
                      </a:r>
                      <a:endParaRPr lang="ru-RU" sz="2000" b="0" i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063911"/>
                  </a:ext>
                </a:extLst>
              </a:tr>
              <a:tr h="401804"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2000" b="0" i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National Audit Office (</a:t>
                      </a:r>
                      <a:r>
                        <a:rPr lang="en-US" sz="2000" b="0" i="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Великобритания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)</a:t>
                      </a:r>
                      <a:endParaRPr lang="ru-RU" sz="2000" b="0" i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ru-RU" sz="2000" b="0" i="0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73,0%</a:t>
                      </a:r>
                      <a:endParaRPr lang="ru-RU" sz="2000" b="0" i="0" dirty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ru-RU" sz="2000" b="0" i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22,0%</a:t>
                      </a:r>
                      <a:endParaRPr lang="ru-RU" sz="2000" b="0" i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863735"/>
                  </a:ext>
                </a:extLst>
              </a:tr>
              <a:tr h="631536"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2000" b="0" i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PPP construction risk: International evidence from the roads sector, </a:t>
                      </a:r>
                      <a:r>
                        <a:rPr lang="ru-RU" sz="2000" b="0" i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Великобритания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(161 </a:t>
                      </a:r>
                      <a:r>
                        <a:rPr lang="ru-RU" sz="2000" b="0" i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проект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)</a:t>
                      </a:r>
                      <a:endParaRPr lang="ru-RU" sz="2000" b="0" i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ru-RU" sz="2000" b="0" i="0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30,6%</a:t>
                      </a:r>
                      <a:endParaRPr lang="ru-RU" sz="2000" b="0" i="0" dirty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ru-RU" sz="2000" b="0" i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2,9%</a:t>
                      </a:r>
                      <a:endParaRPr lang="ru-RU" sz="2000" b="0" i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215802"/>
                  </a:ext>
                </a:extLst>
              </a:tr>
            </a:tbl>
          </a:graphicData>
        </a:graphic>
      </p:graphicFrame>
      <p:sp>
        <p:nvSpPr>
          <p:cNvPr id="34" name="Rectangle 1">
            <a:extLst>
              <a:ext uri="{FF2B5EF4-FFF2-40B4-BE49-F238E27FC236}">
                <a16:creationId xmlns:a16="http://schemas.microsoft.com/office/drawing/2014/main" id="{F44CBE15-2B20-40A9-8BC2-4ECC905B22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6199" y="1224294"/>
            <a:ext cx="98975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b="1" i="0" u="none" strike="noStrike" kern="1200" cap="none" spc="0" normalizeH="0" baseline="0" noProof="0" dirty="0" bmk="_Toc499751587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УДОРОЖАНИЕ СТОИМОСТИ СТРОИТЕЛЬСТВА ПО ПРОЕКТАМ ГЧП И ГОС. ФИНАНСИРОВАНИЯ*</a:t>
            </a:r>
            <a:endParaRPr kumimoji="0" lang="ru-RU" altLang="ru-RU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771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"/>
          <p:cNvSpPr txBox="1">
            <a:spLocks noGrp="1"/>
          </p:cNvSpPr>
          <p:nvPr>
            <p:ph type="sldNum" idx="12"/>
          </p:nvPr>
        </p:nvSpPr>
        <p:spPr>
          <a:xfrm>
            <a:off x="11792536" y="6492875"/>
            <a:ext cx="3994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Tx/>
              <a:buNone/>
              <a:tabLst/>
              <a:defRPr/>
            </a:pPr>
            <a:r>
              <a:rPr lang="en-US" kern="0" dirty="0">
                <a:latin typeface="Arial Narrow" panose="020B0606020202030204" pitchFamily="34" charset="0"/>
              </a:rPr>
              <a:t>9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 Narrow" panose="020B0606020202030204" pitchFamily="34" charset="0"/>
              <a:cs typeface="Calibri"/>
              <a:sym typeface="Calibri"/>
            </a:endParaRP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BEF0EF75-F510-4912-8D35-FD7E41D67452}"/>
              </a:ext>
            </a:extLst>
          </p:cNvPr>
          <p:cNvSpPr/>
          <p:nvPr/>
        </p:nvSpPr>
        <p:spPr>
          <a:xfrm>
            <a:off x="397933" y="1487919"/>
            <a:ext cx="11396133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ru-RU" sz="2800" b="1" dirty="0">
                <a:latin typeface="Arial Narrow" panose="020B0606020202030204" pitchFamily="34" charset="0"/>
                <a:cs typeface="Arial" panose="020B0604020202020204" pitchFamily="34" charset="0"/>
              </a:rPr>
              <a:t>Примеры: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ru-RU" sz="2800" b="1" u="sng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2800" b="1" dirty="0">
                <a:latin typeface="Arial Narrow" panose="020B0606020202030204" pitchFamily="34" charset="0"/>
                <a:cs typeface="Arial" panose="020B0604020202020204" pitchFamily="34" charset="0"/>
              </a:rPr>
              <a:t>В КАНАДЕ </a:t>
            </a:r>
            <a:r>
              <a:rPr lang="ru-RU" sz="2800" dirty="0">
                <a:latin typeface="Arial Narrow" panose="020B0606020202030204" pitchFamily="34" charset="0"/>
                <a:cs typeface="Arial" panose="020B0604020202020204" pitchFamily="34" charset="0"/>
              </a:rPr>
              <a:t>реализовано более </a:t>
            </a:r>
            <a:r>
              <a:rPr lang="ru-RU" sz="2800" b="1" dirty="0">
                <a:solidFill>
                  <a:srgbClr val="C00000"/>
                </a:solidFill>
                <a:latin typeface="Arial Narrow" panose="020B0606020202030204" pitchFamily="34" charset="0"/>
                <a:cs typeface="Arial"/>
              </a:rPr>
              <a:t>50</a:t>
            </a:r>
            <a:r>
              <a:rPr lang="ru-RU" sz="2800" dirty="0">
                <a:latin typeface="Arial Narrow" panose="020B0606020202030204" pitchFamily="34" charset="0"/>
                <a:cs typeface="Arial" panose="020B0604020202020204" pitchFamily="34" charset="0"/>
              </a:rPr>
              <a:t> больниц по схеме инфраструктурного ГЧП на сумму более </a:t>
            </a:r>
            <a:r>
              <a:rPr lang="ru-RU" sz="2800" b="1" dirty="0">
                <a:solidFill>
                  <a:srgbClr val="C00000"/>
                </a:solidFill>
                <a:latin typeface="Arial Narrow" panose="020B0606020202030204" pitchFamily="34" charset="0"/>
                <a:cs typeface="Arial"/>
              </a:rPr>
              <a:t>14 МЛРД. </a:t>
            </a:r>
            <a:r>
              <a:rPr lang="en-US" sz="2800" b="1" dirty="0">
                <a:solidFill>
                  <a:srgbClr val="C00000"/>
                </a:solidFill>
                <a:latin typeface="Arial Narrow" panose="020B0606020202030204" pitchFamily="34" charset="0"/>
                <a:cs typeface="Arial"/>
              </a:rPr>
              <a:t>US $</a:t>
            </a:r>
            <a:endParaRPr lang="ru-RU" sz="2800" b="1" dirty="0">
              <a:solidFill>
                <a:srgbClr val="C00000"/>
              </a:solidFill>
              <a:latin typeface="Arial Narrow" panose="020B0606020202030204" pitchFamily="34" charset="0"/>
              <a:cs typeface="Arial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2800" b="1" dirty="0">
                <a:latin typeface="Arial Narrow" panose="020B0606020202030204" pitchFamily="34" charset="0"/>
                <a:cs typeface="Arial" panose="020B0604020202020204" pitchFamily="34" charset="0"/>
              </a:rPr>
              <a:t>В ВЕЛИКОБРИТАНИИ</a:t>
            </a:r>
            <a:r>
              <a:rPr lang="ru-RU" sz="2800" dirty="0">
                <a:latin typeface="Arial Narrow" panose="020B0606020202030204" pitchFamily="34" charset="0"/>
                <a:cs typeface="Arial" panose="020B0604020202020204" pitchFamily="34" charset="0"/>
              </a:rPr>
              <a:t> реализовано более </a:t>
            </a:r>
            <a:r>
              <a:rPr lang="ru-RU" sz="2800" b="1" dirty="0">
                <a:solidFill>
                  <a:srgbClr val="C00000"/>
                </a:solidFill>
                <a:latin typeface="Arial Narrow" panose="020B0606020202030204" pitchFamily="34" charset="0"/>
                <a:cs typeface="Arial"/>
              </a:rPr>
              <a:t>130</a:t>
            </a:r>
            <a:r>
              <a:rPr lang="ru-RU" sz="2800" dirty="0">
                <a:latin typeface="Arial Narrow" panose="020B0606020202030204" pitchFamily="34" charset="0"/>
                <a:cs typeface="Arial" panose="020B0604020202020204" pitchFamily="34" charset="0"/>
              </a:rPr>
              <a:t> проектов ГЧП по строительству больниц (инфраструктурная модель) на сумму более </a:t>
            </a:r>
            <a:r>
              <a:rPr lang="ru-RU" sz="2800" b="1" dirty="0">
                <a:solidFill>
                  <a:srgbClr val="C00000"/>
                </a:solidFill>
                <a:latin typeface="Arial Narrow" panose="020B0606020202030204" pitchFamily="34" charset="0"/>
                <a:cs typeface="Arial"/>
              </a:rPr>
              <a:t>15 МЛРД. </a:t>
            </a:r>
            <a:r>
              <a:rPr lang="en-US" sz="2800" b="1" dirty="0">
                <a:solidFill>
                  <a:srgbClr val="C00000"/>
                </a:solidFill>
                <a:latin typeface="Arial Narrow" panose="020B0606020202030204" pitchFamily="34" charset="0"/>
                <a:cs typeface="Arial"/>
              </a:rPr>
              <a:t>US $</a:t>
            </a:r>
            <a:endParaRPr lang="ru-RU" sz="2800" b="1" dirty="0">
              <a:solidFill>
                <a:srgbClr val="C00000"/>
              </a:solidFill>
              <a:latin typeface="Arial Narrow" panose="020B0606020202030204" pitchFamily="34" charset="0"/>
              <a:cs typeface="Arial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2800" b="1" dirty="0">
                <a:latin typeface="Arial Narrow" panose="020B0606020202030204" pitchFamily="34" charset="0"/>
                <a:ea typeface="Calibri" panose="020F0502020204030204" pitchFamily="34" charset="0"/>
              </a:rPr>
              <a:t>В ИТАЛИИ  </a:t>
            </a:r>
            <a:r>
              <a:rPr lang="ru-RU" sz="2800" dirty="0">
                <a:latin typeface="Arial Narrow" panose="020B0606020202030204" pitchFamily="34" charset="0"/>
                <a:ea typeface="Calibri" panose="020F0502020204030204" pitchFamily="34" charset="0"/>
              </a:rPr>
              <a:t>реализуются около </a:t>
            </a:r>
            <a:r>
              <a:rPr lang="ru-RU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30 проектов </a:t>
            </a:r>
            <a:r>
              <a:rPr lang="ru-RU" sz="2800" dirty="0">
                <a:latin typeface="Arial Narrow" panose="020B0606020202030204" pitchFamily="34" charset="0"/>
              </a:rPr>
              <a:t>по строительству больниц </a:t>
            </a:r>
            <a:r>
              <a:rPr lang="ru-RU" sz="2800" dirty="0">
                <a:latin typeface="Arial Narrow" panose="020B0606020202030204" pitchFamily="34" charset="0"/>
                <a:ea typeface="Calibri" panose="020F0502020204030204" pitchFamily="34" charset="0"/>
              </a:rPr>
              <a:t>на общую сумму </a:t>
            </a:r>
            <a:r>
              <a:rPr lang="ru-RU" sz="2800" b="1" dirty="0">
                <a:solidFill>
                  <a:srgbClr val="C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3,5 МЛРД. ЕВРО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2800" b="1" dirty="0">
                <a:latin typeface="Arial Narrow" panose="020B0606020202030204" pitchFamily="34" charset="0"/>
                <a:ea typeface="Arial"/>
                <a:cs typeface="Arial"/>
                <a:sym typeface="Arial"/>
              </a:rPr>
              <a:t>В ТУРЦИИ</a:t>
            </a:r>
            <a:r>
              <a:rPr lang="ru-RU" sz="2800" dirty="0">
                <a:latin typeface="Arial Narrow" panose="020B0606020202030204" pitchFamily="34" charset="0"/>
                <a:ea typeface="Arial"/>
                <a:cs typeface="Arial"/>
                <a:sym typeface="Arial"/>
              </a:rPr>
              <a:t> реализуется программа по обновлению инфраструктуры – строительство </a:t>
            </a:r>
            <a:r>
              <a:rPr lang="ru-RU" sz="2800" b="1" dirty="0">
                <a:solidFill>
                  <a:srgbClr val="C00000"/>
                </a:solidFill>
                <a:latin typeface="Arial Narrow" panose="020B0606020202030204" pitchFamily="34" charset="0"/>
                <a:sym typeface="Arial"/>
              </a:rPr>
              <a:t>32 новых больниц </a:t>
            </a:r>
            <a:r>
              <a:rPr lang="ru-RU" sz="2800" dirty="0">
                <a:latin typeface="Arial Narrow" panose="020B0606020202030204" pitchFamily="34" charset="0"/>
                <a:ea typeface="Arial"/>
                <a:cs typeface="Arial"/>
                <a:sym typeface="Arial"/>
              </a:rPr>
              <a:t>на 44 300 коек на сумму </a:t>
            </a:r>
            <a:r>
              <a:rPr lang="ru-RU" sz="2800" b="1" dirty="0">
                <a:solidFill>
                  <a:srgbClr val="C00000"/>
                </a:solidFill>
                <a:latin typeface="Arial Narrow" panose="020B0606020202030204" pitchFamily="34" charset="0"/>
                <a:sym typeface="Arial"/>
              </a:rPr>
              <a:t>16 МЛРД. ЕВРО</a:t>
            </a:r>
            <a:endParaRPr lang="ru-RU" sz="2800" b="1" i="1" dirty="0">
              <a:solidFill>
                <a:srgbClr val="C00000"/>
              </a:solidFill>
              <a:latin typeface="Arial Narrow" panose="020B060602020203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AB84CCA-C171-46FA-A1C3-BD0A21B477F0}"/>
              </a:ext>
            </a:extLst>
          </p:cNvPr>
          <p:cNvSpPr/>
          <p:nvPr/>
        </p:nvSpPr>
        <p:spPr>
          <a:xfrm>
            <a:off x="5122333" y="142501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kern="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  <a:sym typeface="Helvetica Neue"/>
              </a:rPr>
              <a:t>Инфраструктурная модель – основная модель реализации проектов ГЧП в здравоохранении</a:t>
            </a:r>
            <a:endParaRPr lang="en-US" sz="2400" b="1" kern="0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004674294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isl xmlns:xsi="http://www.w3.org/2001/XMLSchema-instance" xmlns:xsd="http://www.w3.org/2001/XMLSchema" xmlns="http://www.boldonjames.com/2008/01/sie/internal/label" sislVersion="0" policy="1d45786f-a737-4735-8af6-df12fb6939a2" origin="userSelected"/>
</file>

<file path=customXml/itemProps1.xml><?xml version="1.0" encoding="utf-8"?>
<ds:datastoreItem xmlns:ds="http://schemas.openxmlformats.org/officeDocument/2006/customXml" ds:itemID="{F492EC22-AA0F-44B1-8988-3403D101DE30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6618</TotalTime>
  <Words>906</Words>
  <Application>Microsoft Office PowerPoint</Application>
  <PresentationFormat>Широкоэкранный</PresentationFormat>
  <Paragraphs>156</Paragraphs>
  <Slides>14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27" baseType="lpstr">
      <vt:lpstr>Arial</vt:lpstr>
      <vt:lpstr>Arial Black</vt:lpstr>
      <vt:lpstr>Arial Narrow</vt:lpstr>
      <vt:lpstr>Bookman Old Style</vt:lpstr>
      <vt:lpstr>Calibri</vt:lpstr>
      <vt:lpstr>Calibri Light</vt:lpstr>
      <vt:lpstr>Noto Sans</vt:lpstr>
      <vt:lpstr>Times New Roman</vt:lpstr>
      <vt:lpstr>Verdana</vt:lpstr>
      <vt:lpstr>Wingdings</vt:lpstr>
      <vt:lpstr>1_Тема Office</vt:lpstr>
      <vt:lpstr>3_Тема Office</vt:lpstr>
      <vt:lpstr>Office Theme</vt:lpstr>
      <vt:lpstr>Тема выступления: Offtake - контракты в проектах ГЧП по строительству больниц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Anara Musrepova</dc:creator>
  <cp:keywords>[EBRD]</cp:keywords>
  <cp:lastModifiedBy>Murat T</cp:lastModifiedBy>
  <cp:revision>710</cp:revision>
  <cp:lastPrinted>2020-02-15T06:11:28Z</cp:lastPrinted>
  <dcterms:created xsi:type="dcterms:W3CDTF">2019-09-06T08:36:32Z</dcterms:created>
  <dcterms:modified xsi:type="dcterms:W3CDTF">2020-10-13T13:34:52Z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6a0e528d-3570-44c2-9a64-3261b9650145</vt:lpwstr>
  </property>
  <property fmtid="{D5CDD505-2E9C-101B-9397-08002B2CF9AE}" pid="3" name="bjDocumentSecurityLabel">
    <vt:lpwstr>This item has no classification</vt:lpwstr>
  </property>
  <property fmtid="{D5CDD505-2E9C-101B-9397-08002B2CF9AE}" pid="4" name="bjSaver">
    <vt:lpwstr>MDXhOyN/0JZV49AA4NQ3GKcq1IMMj+cy</vt:lpwstr>
  </property>
</Properties>
</file>